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7"/>
  </p:notesMasterIdLst>
  <p:handoutMasterIdLst>
    <p:handoutMasterId r:id="rId88"/>
  </p:handoutMasterIdLst>
  <p:sldIdLst>
    <p:sldId id="1095" r:id="rId2"/>
    <p:sldId id="1097" r:id="rId3"/>
    <p:sldId id="1123" r:id="rId4"/>
    <p:sldId id="1134" r:id="rId5"/>
    <p:sldId id="1130" r:id="rId6"/>
    <p:sldId id="1127" r:id="rId7"/>
    <p:sldId id="1128" r:id="rId8"/>
    <p:sldId id="990" r:id="rId9"/>
    <p:sldId id="1135" r:id="rId10"/>
    <p:sldId id="332" r:id="rId11"/>
    <p:sldId id="1145" r:id="rId12"/>
    <p:sldId id="346" r:id="rId13"/>
    <p:sldId id="376" r:id="rId14"/>
    <p:sldId id="1147" r:id="rId15"/>
    <p:sldId id="262" r:id="rId16"/>
    <p:sldId id="258" r:id="rId17"/>
    <p:sldId id="260" r:id="rId18"/>
    <p:sldId id="259" r:id="rId19"/>
    <p:sldId id="378" r:id="rId20"/>
    <p:sldId id="379" r:id="rId21"/>
    <p:sldId id="380" r:id="rId22"/>
    <p:sldId id="463"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97" r:id="rId39"/>
    <p:sldId id="398" r:id="rId40"/>
    <p:sldId id="399" r:id="rId41"/>
    <p:sldId id="400" r:id="rId42"/>
    <p:sldId id="401" r:id="rId43"/>
    <p:sldId id="402" r:id="rId44"/>
    <p:sldId id="403" r:id="rId45"/>
    <p:sldId id="404" r:id="rId46"/>
    <p:sldId id="405" r:id="rId47"/>
    <p:sldId id="406" r:id="rId48"/>
    <p:sldId id="407" r:id="rId49"/>
    <p:sldId id="408" r:id="rId50"/>
    <p:sldId id="409" r:id="rId51"/>
    <p:sldId id="410" r:id="rId52"/>
    <p:sldId id="411" r:id="rId53"/>
    <p:sldId id="412" r:id="rId54"/>
    <p:sldId id="413" r:id="rId55"/>
    <p:sldId id="414" r:id="rId56"/>
    <p:sldId id="415" r:id="rId57"/>
    <p:sldId id="416" r:id="rId58"/>
    <p:sldId id="417" r:id="rId59"/>
    <p:sldId id="418" r:id="rId60"/>
    <p:sldId id="419" r:id="rId61"/>
    <p:sldId id="420" r:id="rId62"/>
    <p:sldId id="421" r:id="rId63"/>
    <p:sldId id="422" r:id="rId64"/>
    <p:sldId id="423" r:id="rId65"/>
    <p:sldId id="424" r:id="rId66"/>
    <p:sldId id="425" r:id="rId67"/>
    <p:sldId id="426" r:id="rId68"/>
    <p:sldId id="427" r:id="rId69"/>
    <p:sldId id="428" r:id="rId70"/>
    <p:sldId id="429" r:id="rId71"/>
    <p:sldId id="430" r:id="rId72"/>
    <p:sldId id="431" r:id="rId73"/>
    <p:sldId id="432" r:id="rId74"/>
    <p:sldId id="433" r:id="rId75"/>
    <p:sldId id="434" r:id="rId76"/>
    <p:sldId id="435" r:id="rId77"/>
    <p:sldId id="436" r:id="rId78"/>
    <p:sldId id="437" r:id="rId79"/>
    <p:sldId id="438" r:id="rId80"/>
    <p:sldId id="439" r:id="rId81"/>
    <p:sldId id="440" r:id="rId82"/>
    <p:sldId id="441" r:id="rId83"/>
    <p:sldId id="442" r:id="rId84"/>
    <p:sldId id="443" r:id="rId85"/>
    <p:sldId id="446"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8461DA-4A97-5241-967E-80F47D947744}">
          <p14:sldIdLst>
            <p14:sldId id="1095"/>
            <p14:sldId id="1097"/>
          </p14:sldIdLst>
        </p14:section>
        <p14:section name="Assessment Methodology" id="{D1D8F483-9302-A147-BF7C-4645FE8187B7}">
          <p14:sldIdLst>
            <p14:sldId id="1123"/>
            <p14:sldId id="1134"/>
            <p14:sldId id="1130"/>
            <p14:sldId id="1127"/>
            <p14:sldId id="1128"/>
          </p14:sldIdLst>
        </p14:section>
        <p14:section name="Source documents" id="{4DF16FC3-8828-4F4B-A75A-BE861B964607}">
          <p14:sldIdLst>
            <p14:sldId id="990"/>
            <p14:sldId id="1135"/>
          </p14:sldIdLst>
        </p14:section>
        <p14:section name="Executive summary" id="{70CA267C-0977-1E46-9F76-16989040AA33}">
          <p14:sldIdLst>
            <p14:sldId id="332"/>
            <p14:sldId id="1145"/>
            <p14:sldId id="346"/>
            <p14:sldId id="376"/>
            <p14:sldId id="1147"/>
          </p14:sldIdLst>
        </p14:section>
        <p14:section name="Full Results" id="{C2B6EBC2-0873-A344-8DCB-2566F8E52293}">
          <p14:sldIdLst>
            <p14:sldId id="262"/>
            <p14:sldId id="258"/>
            <p14:sldId id="260"/>
            <p14:sldId id="259"/>
            <p14:sldId id="378"/>
            <p14:sldId id="379"/>
            <p14:sldId id="380"/>
            <p14:sldId id="463"/>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42"/>
            <p14:sldId id="443"/>
            <p14:sldId id="44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Ayars" initials="AA" lastIdx="0" clrIdx="0"/>
  <p:cmAuthor id="2" name="Alicia Ayars" initials="AA [2]" lastIdx="0" clrIdx="1"/>
  <p:cmAuthor id="3" name="Anna Murphy" initials="AM" lastIdx="1" clrIdx="2">
    <p:extLst>
      <p:ext uri="{19B8F6BF-5375-455C-9EA6-DF929625EA0E}">
        <p15:presenceInfo xmlns:p15="http://schemas.microsoft.com/office/powerpoint/2012/main" userId="S::anna@futurefitbusiness.org::fde47ebc-5efb-4e71-80ca-577590fb41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81"/>
    <p:restoredTop sz="78820"/>
  </p:normalViewPr>
  <p:slideViewPr>
    <p:cSldViewPr snapToObjects="1">
      <p:cViewPr varScale="1">
        <p:scale>
          <a:sx n="108" d="100"/>
          <a:sy n="108" d="100"/>
        </p:scale>
        <p:origin x="248" y="192"/>
      </p:cViewPr>
      <p:guideLst/>
    </p:cSldViewPr>
  </p:slideViewPr>
  <p:notesTextViewPr>
    <p:cViewPr>
      <p:scale>
        <a:sx n="90" d="100"/>
        <a:sy n="90" d="100"/>
      </p:scale>
      <p:origin x="0" y="0"/>
    </p:cViewPr>
  </p:notesTextViewPr>
  <p:sorterViewPr>
    <p:cViewPr>
      <p:scale>
        <a:sx n="50" d="100"/>
        <a:sy n="50" d="100"/>
      </p:scale>
      <p:origin x="0" y="0"/>
    </p:cViewPr>
  </p:sorterViewPr>
  <p:notesViewPr>
    <p:cSldViewPr snapToObjects="1">
      <p:cViewPr varScale="1">
        <p:scale>
          <a:sx n="96" d="100"/>
          <a:sy n="96" d="100"/>
        </p:scale>
        <p:origin x="2480" y="16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19T11:05:36.314" idx="1">
    <p:pos x="7360" y="1706"/>
    <p:text>Saw this highlighted - not sure if this is for a specific reason or if it needs correcting? </p:text>
    <p:extLst>
      <p:ext uri="{C676402C-5697-4E1C-873F-D02D1690AC5C}">
        <p15:threadingInfo xmlns:p15="http://schemas.microsoft.com/office/powerpoint/2012/main" timeZoneBias="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968B9D-C3EC-114D-ABC1-81E4529834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E6843D-B92B-D841-B1C4-7997A5F856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CBECC0-1B50-6A4B-9504-8F36512C18C5}" type="datetimeFigureOut">
              <a:rPr lang="en-US" smtClean="0"/>
              <a:t>8/1/23</a:t>
            </a:fld>
            <a:endParaRPr lang="en-US" dirty="0"/>
          </a:p>
        </p:txBody>
      </p:sp>
      <p:sp>
        <p:nvSpPr>
          <p:cNvPr id="4" name="Footer Placeholder 3">
            <a:extLst>
              <a:ext uri="{FF2B5EF4-FFF2-40B4-BE49-F238E27FC236}">
                <a16:creationId xmlns:a16="http://schemas.microsoft.com/office/drawing/2014/main" id="{D684940F-56FF-1D43-A0BB-F7FAE5C02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124DBD9-DCD6-B342-BEE8-1D93E3B0EB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739714-0AAD-2C49-8677-841FC8727065}" type="slidenum">
              <a:rPr lang="en-US" smtClean="0"/>
              <a:t>‹#›</a:t>
            </a:fld>
            <a:endParaRPr lang="en-US" dirty="0"/>
          </a:p>
        </p:txBody>
      </p:sp>
    </p:spTree>
    <p:extLst>
      <p:ext uri="{BB962C8B-B14F-4D97-AF65-F5344CB8AC3E}">
        <p14:creationId xmlns:p14="http://schemas.microsoft.com/office/powerpoint/2010/main" val="1597549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B1893-D764-594B-B30C-DF9AB8D4B313}" type="datetimeFigureOut">
              <a:rPr lang="en-US" smtClean="0"/>
              <a:t>8/1/23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220C0-FA1F-5F45-8406-49750610D8B3}" type="slidenum">
              <a:rPr lang="en-US" smtClean="0"/>
              <a:t>‹#›</a:t>
            </a:fld>
            <a:endParaRPr lang="en-US" dirty="0"/>
          </a:p>
        </p:txBody>
      </p:sp>
    </p:spTree>
    <p:extLst>
      <p:ext uri="{BB962C8B-B14F-4D97-AF65-F5344CB8AC3E}">
        <p14:creationId xmlns:p14="http://schemas.microsoft.com/office/powerpoint/2010/main" val="82920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220C0-FA1F-5F45-8406-49750610D8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4181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23</a:t>
            </a:fld>
            <a:endParaRPr lang="en-US" dirty="0"/>
          </a:p>
        </p:txBody>
      </p:sp>
    </p:spTree>
    <p:extLst>
      <p:ext uri="{BB962C8B-B14F-4D97-AF65-F5344CB8AC3E}">
        <p14:creationId xmlns:p14="http://schemas.microsoft.com/office/powerpoint/2010/main" val="2265702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25</a:t>
            </a:fld>
            <a:endParaRPr lang="en-US" dirty="0"/>
          </a:p>
        </p:txBody>
      </p:sp>
    </p:spTree>
    <p:extLst>
      <p:ext uri="{BB962C8B-B14F-4D97-AF65-F5344CB8AC3E}">
        <p14:creationId xmlns:p14="http://schemas.microsoft.com/office/powerpoint/2010/main" val="2398905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26</a:t>
            </a:fld>
            <a:endParaRPr lang="en-US" dirty="0"/>
          </a:p>
        </p:txBody>
      </p:sp>
    </p:spTree>
    <p:extLst>
      <p:ext uri="{BB962C8B-B14F-4D97-AF65-F5344CB8AC3E}">
        <p14:creationId xmlns:p14="http://schemas.microsoft.com/office/powerpoint/2010/main" val="2765858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220C0-FA1F-5F45-8406-49750610D8B3}" type="slidenum">
              <a:rPr lang="en-US" smtClean="0"/>
              <a:t>27</a:t>
            </a:fld>
            <a:endParaRPr lang="en-US" dirty="0"/>
          </a:p>
        </p:txBody>
      </p:sp>
    </p:spTree>
    <p:extLst>
      <p:ext uri="{BB962C8B-B14F-4D97-AF65-F5344CB8AC3E}">
        <p14:creationId xmlns:p14="http://schemas.microsoft.com/office/powerpoint/2010/main" val="638671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28</a:t>
            </a:fld>
            <a:endParaRPr lang="en-US" dirty="0"/>
          </a:p>
        </p:txBody>
      </p:sp>
    </p:spTree>
    <p:extLst>
      <p:ext uri="{BB962C8B-B14F-4D97-AF65-F5344CB8AC3E}">
        <p14:creationId xmlns:p14="http://schemas.microsoft.com/office/powerpoint/2010/main" val="3984575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29</a:t>
            </a:fld>
            <a:endParaRPr lang="en-US" dirty="0"/>
          </a:p>
        </p:txBody>
      </p:sp>
    </p:spTree>
    <p:extLst>
      <p:ext uri="{BB962C8B-B14F-4D97-AF65-F5344CB8AC3E}">
        <p14:creationId xmlns:p14="http://schemas.microsoft.com/office/powerpoint/2010/main" val="566043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31</a:t>
            </a:fld>
            <a:endParaRPr lang="en-US" dirty="0"/>
          </a:p>
        </p:txBody>
      </p:sp>
    </p:spTree>
    <p:extLst>
      <p:ext uri="{BB962C8B-B14F-4D97-AF65-F5344CB8AC3E}">
        <p14:creationId xmlns:p14="http://schemas.microsoft.com/office/powerpoint/2010/main" val="194376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32</a:t>
            </a:fld>
            <a:endParaRPr lang="en-US" dirty="0"/>
          </a:p>
        </p:txBody>
      </p:sp>
    </p:spTree>
    <p:extLst>
      <p:ext uri="{BB962C8B-B14F-4D97-AF65-F5344CB8AC3E}">
        <p14:creationId xmlns:p14="http://schemas.microsoft.com/office/powerpoint/2010/main" val="817512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34</a:t>
            </a:fld>
            <a:endParaRPr lang="en-US" dirty="0"/>
          </a:p>
        </p:txBody>
      </p:sp>
    </p:spTree>
    <p:extLst>
      <p:ext uri="{BB962C8B-B14F-4D97-AF65-F5344CB8AC3E}">
        <p14:creationId xmlns:p14="http://schemas.microsoft.com/office/powerpoint/2010/main" val="3895333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35</a:t>
            </a:fld>
            <a:endParaRPr lang="en-US" dirty="0"/>
          </a:p>
        </p:txBody>
      </p:sp>
    </p:spTree>
    <p:extLst>
      <p:ext uri="{BB962C8B-B14F-4D97-AF65-F5344CB8AC3E}">
        <p14:creationId xmlns:p14="http://schemas.microsoft.com/office/powerpoint/2010/main" val="240765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11</a:t>
            </a:fld>
            <a:endParaRPr lang="en-US" dirty="0"/>
          </a:p>
        </p:txBody>
      </p:sp>
    </p:spTree>
    <p:extLst>
      <p:ext uri="{BB962C8B-B14F-4D97-AF65-F5344CB8AC3E}">
        <p14:creationId xmlns:p14="http://schemas.microsoft.com/office/powerpoint/2010/main" val="4139815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37</a:t>
            </a:fld>
            <a:endParaRPr lang="en-US" dirty="0"/>
          </a:p>
        </p:txBody>
      </p:sp>
    </p:spTree>
    <p:extLst>
      <p:ext uri="{BB962C8B-B14F-4D97-AF65-F5344CB8AC3E}">
        <p14:creationId xmlns:p14="http://schemas.microsoft.com/office/powerpoint/2010/main" val="1869282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38</a:t>
            </a:fld>
            <a:endParaRPr lang="en-US" dirty="0"/>
          </a:p>
        </p:txBody>
      </p:sp>
    </p:spTree>
    <p:extLst>
      <p:ext uri="{BB962C8B-B14F-4D97-AF65-F5344CB8AC3E}">
        <p14:creationId xmlns:p14="http://schemas.microsoft.com/office/powerpoint/2010/main" val="325554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40</a:t>
            </a:fld>
            <a:endParaRPr lang="en-US" dirty="0"/>
          </a:p>
        </p:txBody>
      </p:sp>
    </p:spTree>
    <p:extLst>
      <p:ext uri="{BB962C8B-B14F-4D97-AF65-F5344CB8AC3E}">
        <p14:creationId xmlns:p14="http://schemas.microsoft.com/office/powerpoint/2010/main" val="1615346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41</a:t>
            </a:fld>
            <a:endParaRPr lang="en-US" dirty="0"/>
          </a:p>
        </p:txBody>
      </p:sp>
    </p:spTree>
    <p:extLst>
      <p:ext uri="{BB962C8B-B14F-4D97-AF65-F5344CB8AC3E}">
        <p14:creationId xmlns:p14="http://schemas.microsoft.com/office/powerpoint/2010/main" val="3660384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43</a:t>
            </a:fld>
            <a:endParaRPr lang="en-US" dirty="0"/>
          </a:p>
        </p:txBody>
      </p:sp>
    </p:spTree>
    <p:extLst>
      <p:ext uri="{BB962C8B-B14F-4D97-AF65-F5344CB8AC3E}">
        <p14:creationId xmlns:p14="http://schemas.microsoft.com/office/powerpoint/2010/main" val="782421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44</a:t>
            </a:fld>
            <a:endParaRPr lang="en-US" dirty="0"/>
          </a:p>
        </p:txBody>
      </p:sp>
    </p:spTree>
    <p:extLst>
      <p:ext uri="{BB962C8B-B14F-4D97-AF65-F5344CB8AC3E}">
        <p14:creationId xmlns:p14="http://schemas.microsoft.com/office/powerpoint/2010/main" val="3683165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46</a:t>
            </a:fld>
            <a:endParaRPr lang="en-US" dirty="0"/>
          </a:p>
        </p:txBody>
      </p:sp>
    </p:spTree>
    <p:extLst>
      <p:ext uri="{BB962C8B-B14F-4D97-AF65-F5344CB8AC3E}">
        <p14:creationId xmlns:p14="http://schemas.microsoft.com/office/powerpoint/2010/main" val="1614732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47</a:t>
            </a:fld>
            <a:endParaRPr lang="en-US" dirty="0"/>
          </a:p>
        </p:txBody>
      </p:sp>
    </p:spTree>
    <p:extLst>
      <p:ext uri="{BB962C8B-B14F-4D97-AF65-F5344CB8AC3E}">
        <p14:creationId xmlns:p14="http://schemas.microsoft.com/office/powerpoint/2010/main" val="588435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49</a:t>
            </a:fld>
            <a:endParaRPr lang="en-US" dirty="0"/>
          </a:p>
        </p:txBody>
      </p:sp>
    </p:spTree>
    <p:extLst>
      <p:ext uri="{BB962C8B-B14F-4D97-AF65-F5344CB8AC3E}">
        <p14:creationId xmlns:p14="http://schemas.microsoft.com/office/powerpoint/2010/main" val="1888604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50</a:t>
            </a:fld>
            <a:endParaRPr lang="en-US" dirty="0"/>
          </a:p>
        </p:txBody>
      </p:sp>
    </p:spTree>
    <p:extLst>
      <p:ext uri="{BB962C8B-B14F-4D97-AF65-F5344CB8AC3E}">
        <p14:creationId xmlns:p14="http://schemas.microsoft.com/office/powerpoint/2010/main" val="314551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13</a:t>
            </a:fld>
            <a:endParaRPr lang="en-US" dirty="0"/>
          </a:p>
        </p:txBody>
      </p:sp>
    </p:spTree>
    <p:extLst>
      <p:ext uri="{BB962C8B-B14F-4D97-AF65-F5344CB8AC3E}">
        <p14:creationId xmlns:p14="http://schemas.microsoft.com/office/powerpoint/2010/main" val="1713267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220C0-FA1F-5F45-8406-49750610D8B3}" type="slidenum">
              <a:rPr lang="en-US" smtClean="0"/>
              <a:t>51</a:t>
            </a:fld>
            <a:endParaRPr lang="en-US" dirty="0"/>
          </a:p>
        </p:txBody>
      </p:sp>
    </p:spTree>
    <p:extLst>
      <p:ext uri="{BB962C8B-B14F-4D97-AF65-F5344CB8AC3E}">
        <p14:creationId xmlns:p14="http://schemas.microsoft.com/office/powerpoint/2010/main" val="34523944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52</a:t>
            </a:fld>
            <a:endParaRPr lang="en-US" dirty="0"/>
          </a:p>
        </p:txBody>
      </p:sp>
    </p:spTree>
    <p:extLst>
      <p:ext uri="{BB962C8B-B14F-4D97-AF65-F5344CB8AC3E}">
        <p14:creationId xmlns:p14="http://schemas.microsoft.com/office/powerpoint/2010/main" val="32919035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53</a:t>
            </a:fld>
            <a:endParaRPr lang="en-US" dirty="0"/>
          </a:p>
        </p:txBody>
      </p:sp>
    </p:spTree>
    <p:extLst>
      <p:ext uri="{BB962C8B-B14F-4D97-AF65-F5344CB8AC3E}">
        <p14:creationId xmlns:p14="http://schemas.microsoft.com/office/powerpoint/2010/main" val="30514418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55</a:t>
            </a:fld>
            <a:endParaRPr lang="en-US" dirty="0"/>
          </a:p>
        </p:txBody>
      </p:sp>
    </p:spTree>
    <p:extLst>
      <p:ext uri="{BB962C8B-B14F-4D97-AF65-F5344CB8AC3E}">
        <p14:creationId xmlns:p14="http://schemas.microsoft.com/office/powerpoint/2010/main" val="22594404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56</a:t>
            </a:fld>
            <a:endParaRPr lang="en-US" dirty="0"/>
          </a:p>
        </p:txBody>
      </p:sp>
    </p:spTree>
    <p:extLst>
      <p:ext uri="{BB962C8B-B14F-4D97-AF65-F5344CB8AC3E}">
        <p14:creationId xmlns:p14="http://schemas.microsoft.com/office/powerpoint/2010/main" val="24340921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58</a:t>
            </a:fld>
            <a:endParaRPr lang="en-US" dirty="0"/>
          </a:p>
        </p:txBody>
      </p:sp>
    </p:spTree>
    <p:extLst>
      <p:ext uri="{BB962C8B-B14F-4D97-AF65-F5344CB8AC3E}">
        <p14:creationId xmlns:p14="http://schemas.microsoft.com/office/powerpoint/2010/main" val="2272073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59</a:t>
            </a:fld>
            <a:endParaRPr lang="en-US" dirty="0"/>
          </a:p>
        </p:txBody>
      </p:sp>
    </p:spTree>
    <p:extLst>
      <p:ext uri="{BB962C8B-B14F-4D97-AF65-F5344CB8AC3E}">
        <p14:creationId xmlns:p14="http://schemas.microsoft.com/office/powerpoint/2010/main" val="31266958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61</a:t>
            </a:fld>
            <a:endParaRPr lang="en-US" dirty="0"/>
          </a:p>
        </p:txBody>
      </p:sp>
    </p:spTree>
    <p:extLst>
      <p:ext uri="{BB962C8B-B14F-4D97-AF65-F5344CB8AC3E}">
        <p14:creationId xmlns:p14="http://schemas.microsoft.com/office/powerpoint/2010/main" val="28543340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62</a:t>
            </a:fld>
            <a:endParaRPr lang="en-US" dirty="0"/>
          </a:p>
        </p:txBody>
      </p:sp>
    </p:spTree>
    <p:extLst>
      <p:ext uri="{BB962C8B-B14F-4D97-AF65-F5344CB8AC3E}">
        <p14:creationId xmlns:p14="http://schemas.microsoft.com/office/powerpoint/2010/main" val="37351028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220C0-FA1F-5F45-8406-49750610D8B3}" type="slidenum">
              <a:rPr lang="en-US" smtClean="0"/>
              <a:t>63</a:t>
            </a:fld>
            <a:endParaRPr lang="en-US" dirty="0"/>
          </a:p>
        </p:txBody>
      </p:sp>
    </p:spTree>
    <p:extLst>
      <p:ext uri="{BB962C8B-B14F-4D97-AF65-F5344CB8AC3E}">
        <p14:creationId xmlns:p14="http://schemas.microsoft.com/office/powerpoint/2010/main" val="181700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14</a:t>
            </a:fld>
            <a:endParaRPr lang="en-US" dirty="0"/>
          </a:p>
        </p:txBody>
      </p:sp>
    </p:spTree>
    <p:extLst>
      <p:ext uri="{BB962C8B-B14F-4D97-AF65-F5344CB8AC3E}">
        <p14:creationId xmlns:p14="http://schemas.microsoft.com/office/powerpoint/2010/main" val="15761134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64</a:t>
            </a:fld>
            <a:endParaRPr lang="en-US" dirty="0"/>
          </a:p>
        </p:txBody>
      </p:sp>
    </p:spTree>
    <p:extLst>
      <p:ext uri="{BB962C8B-B14F-4D97-AF65-F5344CB8AC3E}">
        <p14:creationId xmlns:p14="http://schemas.microsoft.com/office/powerpoint/2010/main" val="36459755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65</a:t>
            </a:fld>
            <a:endParaRPr lang="en-US" dirty="0"/>
          </a:p>
        </p:txBody>
      </p:sp>
    </p:spTree>
    <p:extLst>
      <p:ext uri="{BB962C8B-B14F-4D97-AF65-F5344CB8AC3E}">
        <p14:creationId xmlns:p14="http://schemas.microsoft.com/office/powerpoint/2010/main" val="21170131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67</a:t>
            </a:fld>
            <a:endParaRPr lang="en-US" dirty="0"/>
          </a:p>
        </p:txBody>
      </p:sp>
    </p:spTree>
    <p:extLst>
      <p:ext uri="{BB962C8B-B14F-4D97-AF65-F5344CB8AC3E}">
        <p14:creationId xmlns:p14="http://schemas.microsoft.com/office/powerpoint/2010/main" val="37289048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68</a:t>
            </a:fld>
            <a:endParaRPr lang="en-US" dirty="0"/>
          </a:p>
        </p:txBody>
      </p:sp>
    </p:spTree>
    <p:extLst>
      <p:ext uri="{BB962C8B-B14F-4D97-AF65-F5344CB8AC3E}">
        <p14:creationId xmlns:p14="http://schemas.microsoft.com/office/powerpoint/2010/main" val="23267684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70</a:t>
            </a:fld>
            <a:endParaRPr lang="en-US" dirty="0"/>
          </a:p>
        </p:txBody>
      </p:sp>
    </p:spTree>
    <p:extLst>
      <p:ext uri="{BB962C8B-B14F-4D97-AF65-F5344CB8AC3E}">
        <p14:creationId xmlns:p14="http://schemas.microsoft.com/office/powerpoint/2010/main" val="19733813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71</a:t>
            </a:fld>
            <a:endParaRPr lang="en-US" dirty="0"/>
          </a:p>
        </p:txBody>
      </p:sp>
    </p:spTree>
    <p:extLst>
      <p:ext uri="{BB962C8B-B14F-4D97-AF65-F5344CB8AC3E}">
        <p14:creationId xmlns:p14="http://schemas.microsoft.com/office/powerpoint/2010/main" val="36675273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73</a:t>
            </a:fld>
            <a:endParaRPr lang="en-US" dirty="0"/>
          </a:p>
        </p:txBody>
      </p:sp>
    </p:spTree>
    <p:extLst>
      <p:ext uri="{BB962C8B-B14F-4D97-AF65-F5344CB8AC3E}">
        <p14:creationId xmlns:p14="http://schemas.microsoft.com/office/powerpoint/2010/main" val="41800931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74</a:t>
            </a:fld>
            <a:endParaRPr lang="en-US" dirty="0"/>
          </a:p>
        </p:txBody>
      </p:sp>
    </p:spTree>
    <p:extLst>
      <p:ext uri="{BB962C8B-B14F-4D97-AF65-F5344CB8AC3E}">
        <p14:creationId xmlns:p14="http://schemas.microsoft.com/office/powerpoint/2010/main" val="25734939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76</a:t>
            </a:fld>
            <a:endParaRPr lang="en-US" dirty="0"/>
          </a:p>
        </p:txBody>
      </p:sp>
    </p:spTree>
    <p:extLst>
      <p:ext uri="{BB962C8B-B14F-4D97-AF65-F5344CB8AC3E}">
        <p14:creationId xmlns:p14="http://schemas.microsoft.com/office/powerpoint/2010/main" val="25701045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77</a:t>
            </a:fld>
            <a:endParaRPr lang="en-US" dirty="0"/>
          </a:p>
        </p:txBody>
      </p:sp>
    </p:spTree>
    <p:extLst>
      <p:ext uri="{BB962C8B-B14F-4D97-AF65-F5344CB8AC3E}">
        <p14:creationId xmlns:p14="http://schemas.microsoft.com/office/powerpoint/2010/main" val="145781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16</a:t>
            </a:fld>
            <a:endParaRPr lang="en-US" dirty="0"/>
          </a:p>
        </p:txBody>
      </p:sp>
    </p:spTree>
    <p:extLst>
      <p:ext uri="{BB962C8B-B14F-4D97-AF65-F5344CB8AC3E}">
        <p14:creationId xmlns:p14="http://schemas.microsoft.com/office/powerpoint/2010/main" val="6325215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79</a:t>
            </a:fld>
            <a:endParaRPr lang="en-US" dirty="0"/>
          </a:p>
        </p:txBody>
      </p:sp>
    </p:spTree>
    <p:extLst>
      <p:ext uri="{BB962C8B-B14F-4D97-AF65-F5344CB8AC3E}">
        <p14:creationId xmlns:p14="http://schemas.microsoft.com/office/powerpoint/2010/main" val="11337684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80</a:t>
            </a:fld>
            <a:endParaRPr lang="en-US" dirty="0"/>
          </a:p>
        </p:txBody>
      </p:sp>
    </p:spTree>
    <p:extLst>
      <p:ext uri="{BB962C8B-B14F-4D97-AF65-F5344CB8AC3E}">
        <p14:creationId xmlns:p14="http://schemas.microsoft.com/office/powerpoint/2010/main" val="39981646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82</a:t>
            </a:fld>
            <a:endParaRPr lang="en-US" dirty="0"/>
          </a:p>
        </p:txBody>
      </p:sp>
    </p:spTree>
    <p:extLst>
      <p:ext uri="{BB962C8B-B14F-4D97-AF65-F5344CB8AC3E}">
        <p14:creationId xmlns:p14="http://schemas.microsoft.com/office/powerpoint/2010/main" val="20756411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83</a:t>
            </a:fld>
            <a:endParaRPr lang="en-US" dirty="0"/>
          </a:p>
        </p:txBody>
      </p:sp>
    </p:spTree>
    <p:extLst>
      <p:ext uri="{BB962C8B-B14F-4D97-AF65-F5344CB8AC3E}">
        <p14:creationId xmlns:p14="http://schemas.microsoft.com/office/powerpoint/2010/main" val="17725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17</a:t>
            </a:fld>
            <a:endParaRPr lang="en-US" dirty="0"/>
          </a:p>
        </p:txBody>
      </p:sp>
    </p:spTree>
    <p:extLst>
      <p:ext uri="{BB962C8B-B14F-4D97-AF65-F5344CB8AC3E}">
        <p14:creationId xmlns:p14="http://schemas.microsoft.com/office/powerpoint/2010/main" val="117920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19</a:t>
            </a:fld>
            <a:endParaRPr lang="en-US" dirty="0"/>
          </a:p>
        </p:txBody>
      </p:sp>
    </p:spTree>
    <p:extLst>
      <p:ext uri="{BB962C8B-B14F-4D97-AF65-F5344CB8AC3E}">
        <p14:creationId xmlns:p14="http://schemas.microsoft.com/office/powerpoint/2010/main" val="9007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20</a:t>
            </a:fld>
            <a:endParaRPr lang="en-US" dirty="0"/>
          </a:p>
        </p:txBody>
      </p:sp>
    </p:spTree>
    <p:extLst>
      <p:ext uri="{BB962C8B-B14F-4D97-AF65-F5344CB8AC3E}">
        <p14:creationId xmlns:p14="http://schemas.microsoft.com/office/powerpoint/2010/main" val="4142905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220C0-FA1F-5F45-8406-49750610D8B3}" type="slidenum">
              <a:rPr lang="en-US" smtClean="0"/>
              <a:t>22</a:t>
            </a:fld>
            <a:endParaRPr lang="en-US" dirty="0"/>
          </a:p>
        </p:txBody>
      </p:sp>
    </p:spTree>
    <p:extLst>
      <p:ext uri="{BB962C8B-B14F-4D97-AF65-F5344CB8AC3E}">
        <p14:creationId xmlns:p14="http://schemas.microsoft.com/office/powerpoint/2010/main" val="1300525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57400"/>
            <a:ext cx="7202311" cy="1452563"/>
          </a:xfrm>
        </p:spPr>
        <p:txBody>
          <a:bodyPr anchor="b"/>
          <a:lstStyle>
            <a:lvl1pPr algn="l">
              <a:defRPr sz="6000" b="1">
                <a:solidFill>
                  <a:schemeClr val="bg1"/>
                </a:solidFill>
                <a:latin typeface="+mn-lt"/>
              </a:defRPr>
            </a:lvl1pPr>
          </a:lstStyle>
          <a:p>
            <a:r>
              <a:rPr lang="en-US" dirty="0"/>
              <a:t>Title Slide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l">
              <a:buNone/>
              <a:defRPr sz="320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9" name="Rectangle 8"/>
          <p:cNvSpPr/>
          <p:nvPr userDrawn="1"/>
        </p:nvSpPr>
        <p:spPr>
          <a:xfrm>
            <a:off x="11844338" y="0"/>
            <a:ext cx="34766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3">
            <a:extLst>
              <a:ext uri="{FF2B5EF4-FFF2-40B4-BE49-F238E27FC236}">
                <a16:creationId xmlns:a16="http://schemas.microsoft.com/office/drawing/2014/main" id="{C4B09DA1-8896-CD4D-8DB3-B8F4E3FF91EA}"/>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8635443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our Bar - Commitments">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11">
            <a:extLst>
              <a:ext uri="{FF2B5EF4-FFF2-40B4-BE49-F238E27FC236}">
                <a16:creationId xmlns:a16="http://schemas.microsoft.com/office/drawing/2014/main" id="{ECDA8CE8-260B-2144-BD8F-D6B1FF49DA9C}"/>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1" name="Title 10">
            <a:extLst>
              <a:ext uri="{FF2B5EF4-FFF2-40B4-BE49-F238E27FC236}">
                <a16:creationId xmlns:a16="http://schemas.microsoft.com/office/drawing/2014/main" id="{BDEB39DB-AADF-0A40-AA6B-24780302DE8F}"/>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0E5A0CF9-25AC-5144-BF2B-59D8ECE19953}"/>
              </a:ext>
            </a:extLst>
          </p:cNvPr>
          <p:cNvSpPr/>
          <p:nvPr userDrawn="1"/>
        </p:nvSpPr>
        <p:spPr>
          <a:xfrm>
            <a:off x="11844337" y="2280192"/>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Alignment</a:t>
            </a:r>
            <a:endParaRPr lang="en-US" sz="2400" b="1" dirty="0"/>
          </a:p>
        </p:txBody>
      </p:sp>
      <p:sp>
        <p:nvSpPr>
          <p:cNvPr id="14" name="Text Placeholder 2">
            <a:extLst>
              <a:ext uri="{FF2B5EF4-FFF2-40B4-BE49-F238E27FC236}">
                <a16:creationId xmlns:a16="http://schemas.microsoft.com/office/drawing/2014/main" id="{62A19B68-E075-5D48-8043-C2B521BA1B0D}"/>
              </a:ext>
            </a:extLst>
          </p:cNvPr>
          <p:cNvSpPr>
            <a:spLocks noGrp="1"/>
          </p:cNvSpPr>
          <p:nvPr>
            <p:ph type="body" sz="quarter" idx="10"/>
          </p:nvPr>
        </p:nvSpPr>
        <p:spPr>
          <a:xfrm>
            <a:off x="191343" y="2708920"/>
            <a:ext cx="11493275" cy="3960439"/>
          </a:xfrm>
          <a:solidFill>
            <a:schemeClr val="bg1">
              <a:lumMod val="95000"/>
            </a:schemeClr>
          </a:solidFill>
          <a:ln w="19050">
            <a:solidFill>
              <a:schemeClr val="bg1">
                <a:lumMod val="95000"/>
              </a:schemeClr>
            </a:solidFill>
          </a:ln>
        </p:spPr>
        <p:txBody>
          <a:bodyPr wrap="square" lIns="180000" tIns="180000" rIns="180000" rtlCol="0">
            <a:noAutofit/>
          </a:bodyPr>
          <a:lstStyle>
            <a:lvl1pPr marL="0" indent="0">
              <a:lnSpc>
                <a:spcPct val="100000"/>
              </a:lnSpc>
              <a:spcAft>
                <a:spcPts val="500"/>
              </a:spcAft>
              <a:buNone/>
              <a:defRPr lang="en-US" sz="2200" b="0" dirty="0" smtClean="0">
                <a:solidFill>
                  <a:schemeClr val="tx1">
                    <a:lumMod val="65000"/>
                    <a:lumOff val="35000"/>
                  </a:schemeClr>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a:t>Click to edit Master text styles</a:t>
            </a:r>
          </a:p>
          <a:p>
            <a:pPr marL="0" lvl="1">
              <a:spcAft>
                <a:spcPts val="600"/>
              </a:spcAft>
            </a:pPr>
            <a:r>
              <a:rPr lang="en-GB"/>
              <a:t>Second level</a:t>
            </a:r>
          </a:p>
          <a:p>
            <a:pPr marL="0" lvl="2">
              <a:spcAft>
                <a:spcPts val="600"/>
              </a:spcAft>
            </a:pPr>
            <a:r>
              <a:rPr lang="en-GB"/>
              <a:t>Third level</a:t>
            </a:r>
          </a:p>
          <a:p>
            <a:pPr marL="0" lvl="3">
              <a:spcAft>
                <a:spcPts val="600"/>
              </a:spcAft>
            </a:pPr>
            <a:r>
              <a:rPr lang="en-GB"/>
              <a:t>Fourth level</a:t>
            </a:r>
          </a:p>
          <a:p>
            <a:pPr marL="0" lvl="4">
              <a:spcAft>
                <a:spcPts val="600"/>
              </a:spcAft>
            </a:pPr>
            <a:r>
              <a:rPr lang="en-GB"/>
              <a:t>Fifth level</a:t>
            </a:r>
            <a:endParaRPr lang="en-US" dirty="0"/>
          </a:p>
        </p:txBody>
      </p:sp>
      <p:sp>
        <p:nvSpPr>
          <p:cNvPr id="13" name="Rectangle 12">
            <a:extLst>
              <a:ext uri="{FF2B5EF4-FFF2-40B4-BE49-F238E27FC236}">
                <a16:creationId xmlns:a16="http://schemas.microsoft.com/office/drawing/2014/main" id="{AD931EE9-BEA9-6249-926B-12D33782E41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Commitments</a:t>
            </a:r>
          </a:p>
        </p:txBody>
      </p:sp>
      <p:sp>
        <p:nvSpPr>
          <p:cNvPr id="12" name="Slide Number Placeholder 3">
            <a:extLst>
              <a:ext uri="{FF2B5EF4-FFF2-40B4-BE49-F238E27FC236}">
                <a16:creationId xmlns:a16="http://schemas.microsoft.com/office/drawing/2014/main" id="{182A98ED-3AC3-0945-9C5E-C76B2A655C19}"/>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30080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our Bar - Commitments Blank">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a:extLst>
              <a:ext uri="{FF2B5EF4-FFF2-40B4-BE49-F238E27FC236}">
                <a16:creationId xmlns:a16="http://schemas.microsoft.com/office/drawing/2014/main" id="{BDEB39DB-AADF-0A40-AA6B-24780302DE8F}"/>
              </a:ext>
            </a:extLst>
          </p:cNvPr>
          <p:cNvSpPr>
            <a:spLocks noGrp="1"/>
          </p:cNvSpPr>
          <p:nvPr>
            <p:ph type="title" hasCustomPrompt="1"/>
          </p:nvPr>
        </p:nvSpPr>
        <p:spPr>
          <a:xfrm>
            <a:off x="263351" y="230400"/>
            <a:ext cx="11305257"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0E5A0CF9-25AC-5144-BF2B-59D8ECE19953}"/>
              </a:ext>
            </a:extLst>
          </p:cNvPr>
          <p:cNvSpPr/>
          <p:nvPr userDrawn="1"/>
        </p:nvSpPr>
        <p:spPr>
          <a:xfrm>
            <a:off x="11844337" y="2280192"/>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Alignment</a:t>
            </a:r>
            <a:endParaRPr lang="en-US" sz="2400" b="1" dirty="0"/>
          </a:p>
        </p:txBody>
      </p:sp>
      <p:sp>
        <p:nvSpPr>
          <p:cNvPr id="6" name="Slide Number Placeholder 3">
            <a:extLst>
              <a:ext uri="{FF2B5EF4-FFF2-40B4-BE49-F238E27FC236}">
                <a16:creationId xmlns:a16="http://schemas.microsoft.com/office/drawing/2014/main" id="{C4481434-8144-654D-ACB4-870CFED5A0F7}"/>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305619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our Bar - Next Steps">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1">
            <a:extLst>
              <a:ext uri="{FF2B5EF4-FFF2-40B4-BE49-F238E27FC236}">
                <a16:creationId xmlns:a16="http://schemas.microsoft.com/office/drawing/2014/main" id="{890158B9-7026-B146-8AA7-AD71F775E84E}"/>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15" name="Text Placeholder 2">
            <a:extLst>
              <a:ext uri="{FF2B5EF4-FFF2-40B4-BE49-F238E27FC236}">
                <a16:creationId xmlns:a16="http://schemas.microsoft.com/office/drawing/2014/main" id="{1605D44E-5E3F-9C4C-9A5F-CDF9B0BDE06E}"/>
              </a:ext>
            </a:extLst>
          </p:cNvPr>
          <p:cNvSpPr>
            <a:spLocks noGrp="1"/>
          </p:cNvSpPr>
          <p:nvPr>
            <p:ph type="body" sz="quarter" idx="10"/>
          </p:nvPr>
        </p:nvSpPr>
        <p:spPr>
          <a:xfrm>
            <a:off x="191343" y="2708920"/>
            <a:ext cx="11493275" cy="3960439"/>
          </a:xfrm>
          <a:solidFill>
            <a:schemeClr val="bg1">
              <a:lumMod val="95000"/>
            </a:schemeClr>
          </a:solidFill>
          <a:ln w="19050">
            <a:solidFill>
              <a:schemeClr val="bg1">
                <a:lumMod val="95000"/>
              </a:schemeClr>
            </a:solidFill>
          </a:ln>
        </p:spPr>
        <p:txBody>
          <a:bodyPr wrap="square" lIns="180000" tIns="180000" rIns="180000" rtlCol="0">
            <a:noAutofit/>
          </a:bodyPr>
          <a:lstStyle>
            <a:lvl1pPr marL="0" indent="0">
              <a:lnSpc>
                <a:spcPct val="100000"/>
              </a:lnSpc>
              <a:spcAft>
                <a:spcPts val="500"/>
              </a:spcAft>
              <a:buNone/>
              <a:defRPr lang="en-US" sz="2200" b="0" dirty="0" smtClean="0">
                <a:solidFill>
                  <a:schemeClr val="tx1">
                    <a:lumMod val="65000"/>
                    <a:lumOff val="35000"/>
                  </a:schemeClr>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a:t>Click to edit Master text styles</a:t>
            </a:r>
          </a:p>
          <a:p>
            <a:pPr marL="0" lvl="1">
              <a:spcAft>
                <a:spcPts val="600"/>
              </a:spcAft>
            </a:pPr>
            <a:r>
              <a:rPr lang="en-GB"/>
              <a:t>Second level</a:t>
            </a:r>
          </a:p>
          <a:p>
            <a:pPr marL="0" lvl="2">
              <a:spcAft>
                <a:spcPts val="600"/>
              </a:spcAft>
            </a:pPr>
            <a:r>
              <a:rPr lang="en-GB"/>
              <a:t>Third level</a:t>
            </a:r>
          </a:p>
          <a:p>
            <a:pPr marL="0" lvl="3">
              <a:spcAft>
                <a:spcPts val="600"/>
              </a:spcAft>
            </a:pPr>
            <a:r>
              <a:rPr lang="en-GB"/>
              <a:t>Fourth level</a:t>
            </a:r>
          </a:p>
          <a:p>
            <a:pPr marL="0" lvl="4">
              <a:spcAft>
                <a:spcPts val="600"/>
              </a:spcAft>
            </a:pPr>
            <a:r>
              <a:rPr lang="en-GB"/>
              <a:t>Fifth level</a:t>
            </a:r>
            <a:endParaRPr lang="en-US" dirty="0"/>
          </a:p>
        </p:txBody>
      </p:sp>
      <p:sp>
        <p:nvSpPr>
          <p:cNvPr id="10" name="Rectangle 9">
            <a:extLst>
              <a:ext uri="{FF2B5EF4-FFF2-40B4-BE49-F238E27FC236}">
                <a16:creationId xmlns:a16="http://schemas.microsoft.com/office/drawing/2014/main" id="{EBEC9A86-C69E-9F4D-BDFE-43586EFA63B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Next Steps</a:t>
            </a:r>
          </a:p>
        </p:txBody>
      </p:sp>
      <p:sp>
        <p:nvSpPr>
          <p:cNvPr id="13" name="Slide Number Placeholder 3">
            <a:extLst>
              <a:ext uri="{FF2B5EF4-FFF2-40B4-BE49-F238E27FC236}">
                <a16:creationId xmlns:a16="http://schemas.microsoft.com/office/drawing/2014/main" id="{3992A97D-EB18-114C-AA39-4BB97396F535}"/>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338652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our Bar - Next Steps Blank">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11305257"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6" name="Slide Number Placeholder 3">
            <a:extLst>
              <a:ext uri="{FF2B5EF4-FFF2-40B4-BE49-F238E27FC236}">
                <a16:creationId xmlns:a16="http://schemas.microsoft.com/office/drawing/2014/main" id="{6A7CE50E-ED82-6C4C-BA04-F8E67E53C065}"/>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325733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our Bar - Next Steps - On Course">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1">
            <a:extLst>
              <a:ext uri="{FF2B5EF4-FFF2-40B4-BE49-F238E27FC236}">
                <a16:creationId xmlns:a16="http://schemas.microsoft.com/office/drawing/2014/main" id="{890158B9-7026-B146-8AA7-AD71F775E84E}"/>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10" name="Rectangle 9">
            <a:extLst>
              <a:ext uri="{FF2B5EF4-FFF2-40B4-BE49-F238E27FC236}">
                <a16:creationId xmlns:a16="http://schemas.microsoft.com/office/drawing/2014/main" id="{EBEC9A86-C69E-9F4D-BDFE-43586EFA63B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Next Steps</a:t>
            </a:r>
          </a:p>
        </p:txBody>
      </p:sp>
      <p:graphicFrame>
        <p:nvGraphicFramePr>
          <p:cNvPr id="9" name="Table 8">
            <a:extLst>
              <a:ext uri="{FF2B5EF4-FFF2-40B4-BE49-F238E27FC236}">
                <a16:creationId xmlns:a16="http://schemas.microsoft.com/office/drawing/2014/main" id="{671F8B00-8080-1849-9DFB-2C1810946DE1}"/>
              </a:ext>
            </a:extLst>
          </p:cNvPr>
          <p:cNvGraphicFramePr>
            <a:graphicFrameLocks noGrp="1"/>
          </p:cNvGraphicFramePr>
          <p:nvPr userDrawn="1"/>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 </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r>
                        <a:rPr lang="en-GB" sz="2400" dirty="0">
                          <a:solidFill>
                            <a:srgbClr val="00B050"/>
                          </a:solidFill>
                          <a:effectLst/>
                          <a:latin typeface="Calibri" charset="0"/>
                          <a:ea typeface="Calibri" charset="0"/>
                          <a:cs typeface="Times New Roman" charset="0"/>
                        </a:rPr>
                        <a:t>◉</a:t>
                      </a:r>
                      <a:r>
                        <a:rPr lang="en-GB" sz="2400" dirty="0">
                          <a:solidFill>
                            <a:schemeClr val="bg1">
                              <a:lumMod val="75000"/>
                            </a:schemeClr>
                          </a:solidFill>
                          <a:effectLst/>
                          <a:latin typeface="Calibri" charset="0"/>
                          <a:ea typeface="Calibri" charset="0"/>
                          <a:cs typeface="Times New Roman" charset="0"/>
                        </a:rPr>
                        <a:t>◉◉◉</a:t>
                      </a: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50000"/>
                            <a:lumOff val="50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Rectangle 12">
            <a:extLst>
              <a:ext uri="{FF2B5EF4-FFF2-40B4-BE49-F238E27FC236}">
                <a16:creationId xmlns:a16="http://schemas.microsoft.com/office/drawing/2014/main" id="{6262F419-3C93-6F44-9142-BC9C3F786912}"/>
              </a:ext>
            </a:extLst>
          </p:cNvPr>
          <p:cNvSpPr/>
          <p:nvPr userDrawn="1"/>
        </p:nvSpPr>
        <p:spPr>
          <a:xfrm>
            <a:off x="191344" y="2708920"/>
            <a:ext cx="11493273" cy="3977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3">
            <a:extLst>
              <a:ext uri="{FF2B5EF4-FFF2-40B4-BE49-F238E27FC236}">
                <a16:creationId xmlns:a16="http://schemas.microsoft.com/office/drawing/2014/main" id="{F484A7B6-92FE-8146-AF9E-6B4BECF0DC35}"/>
              </a:ext>
            </a:extLst>
          </p:cNvPr>
          <p:cNvSpPr>
            <a:spLocks noGrp="1"/>
          </p:cNvSpPr>
          <p:nvPr>
            <p:ph type="body" sz="quarter" idx="13"/>
          </p:nvPr>
        </p:nvSpPr>
        <p:spPr>
          <a:xfrm>
            <a:off x="192088" y="2708275"/>
            <a:ext cx="11491912" cy="3978275"/>
          </a:xfrm>
        </p:spPr>
        <p:txBody>
          <a:bodyPr lIns="180000" tIns="144000" rIns="180000"/>
          <a:lstStyle>
            <a:lvl1pPr>
              <a:spcBef>
                <a:spcPts val="0"/>
              </a:spcBef>
              <a:spcAft>
                <a:spcPts val="600"/>
              </a:spcAft>
              <a:defRPr sz="2000">
                <a:solidFill>
                  <a:schemeClr val="bg1">
                    <a:lumMod val="50000"/>
                  </a:schemeClr>
                </a:solidFill>
              </a:defRPr>
            </a:lvl1pPr>
            <a:lvl2pPr marL="457200">
              <a:spcBef>
                <a:spcPts val="0"/>
              </a:spcBef>
              <a:spcAft>
                <a:spcPts val="600"/>
              </a:spcAft>
              <a:defRPr sz="2000">
                <a:solidFill>
                  <a:schemeClr val="bg1">
                    <a:lumMod val="50000"/>
                  </a:schemeClr>
                </a:solidFill>
              </a:defRPr>
            </a:lvl2pPr>
            <a:lvl3pPr marL="756000">
              <a:spcBef>
                <a:spcPts val="0"/>
              </a:spcBef>
              <a:spcAft>
                <a:spcPts val="600"/>
              </a:spcAft>
              <a:defRPr sz="2000">
                <a:solidFill>
                  <a:schemeClr val="bg1">
                    <a:lumMod val="50000"/>
                  </a:schemeClr>
                </a:solidFill>
              </a:defRPr>
            </a:lvl3pPr>
          </a:lstStyle>
          <a:p>
            <a:pPr lvl="0"/>
            <a:r>
              <a:rPr lang="en-GB"/>
              <a:t>Click to edit Master text styles</a:t>
            </a:r>
          </a:p>
          <a:p>
            <a:pPr lvl="1"/>
            <a:r>
              <a:rPr lang="en-GB"/>
              <a:t>Second level</a:t>
            </a:r>
          </a:p>
          <a:p>
            <a:pPr lvl="2"/>
            <a:r>
              <a:rPr lang="en-GB"/>
              <a:t>Third level</a:t>
            </a:r>
          </a:p>
        </p:txBody>
      </p:sp>
      <p:sp>
        <p:nvSpPr>
          <p:cNvPr id="16" name="Text Placeholder 4">
            <a:extLst>
              <a:ext uri="{FF2B5EF4-FFF2-40B4-BE49-F238E27FC236}">
                <a16:creationId xmlns:a16="http://schemas.microsoft.com/office/drawing/2014/main" id="{2301C27A-2F69-874E-9AC4-DA54A0120187}"/>
              </a:ext>
            </a:extLst>
          </p:cNvPr>
          <p:cNvSpPr>
            <a:spLocks noGrp="1"/>
          </p:cNvSpPr>
          <p:nvPr>
            <p:ph type="body" sz="quarter" idx="15"/>
          </p:nvPr>
        </p:nvSpPr>
        <p:spPr>
          <a:xfrm>
            <a:off x="8424472" y="735013"/>
            <a:ext cx="3244538" cy="1327150"/>
          </a:xfrm>
        </p:spPr>
        <p:txBody>
          <a:bodyPr lIns="144000" anchor="ctr">
            <a:normAutofit/>
          </a:bodyPr>
          <a:lstStyle>
            <a:lvl1pPr marL="0" indent="0">
              <a:buNone/>
              <a:defRPr sz="1600">
                <a:solidFill>
                  <a:schemeClr val="bg1">
                    <a:lumMod val="50000"/>
                  </a:schemeClr>
                </a:solidFill>
              </a:defRPr>
            </a:lvl1pPr>
            <a:lvl2pPr marL="457200" indent="0">
              <a:buNone/>
              <a:defRPr/>
            </a:lvl2pPr>
          </a:lstStyle>
          <a:p>
            <a:pPr lvl="0"/>
            <a:r>
              <a:rPr lang="en-GB"/>
              <a:t>Click to edit Master text styles</a:t>
            </a:r>
          </a:p>
        </p:txBody>
      </p:sp>
    </p:spTree>
    <p:extLst>
      <p:ext uri="{BB962C8B-B14F-4D97-AF65-F5344CB8AC3E}">
        <p14:creationId xmlns:p14="http://schemas.microsoft.com/office/powerpoint/2010/main" val="201426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lour Bar - Next Steps - Minor Action">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1">
            <a:extLst>
              <a:ext uri="{FF2B5EF4-FFF2-40B4-BE49-F238E27FC236}">
                <a16:creationId xmlns:a16="http://schemas.microsoft.com/office/drawing/2014/main" id="{890158B9-7026-B146-8AA7-AD71F775E84E}"/>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10" name="Rectangle 9">
            <a:extLst>
              <a:ext uri="{FF2B5EF4-FFF2-40B4-BE49-F238E27FC236}">
                <a16:creationId xmlns:a16="http://schemas.microsoft.com/office/drawing/2014/main" id="{EBEC9A86-C69E-9F4D-BDFE-43586EFA63B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Next Steps</a:t>
            </a:r>
          </a:p>
        </p:txBody>
      </p:sp>
      <p:graphicFrame>
        <p:nvGraphicFramePr>
          <p:cNvPr id="9" name="Table 8">
            <a:extLst>
              <a:ext uri="{FF2B5EF4-FFF2-40B4-BE49-F238E27FC236}">
                <a16:creationId xmlns:a16="http://schemas.microsoft.com/office/drawing/2014/main" id="{671F8B00-8080-1849-9DFB-2C1810946DE1}"/>
              </a:ext>
            </a:extLst>
          </p:cNvPr>
          <p:cNvGraphicFramePr>
            <a:graphicFrameLocks noGrp="1"/>
          </p:cNvGraphicFramePr>
          <p:nvPr userDrawn="1"/>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 </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r>
                        <a:rPr lang="en-GB" sz="2400" dirty="0">
                          <a:solidFill>
                            <a:srgbClr val="FFC000"/>
                          </a:solidFill>
                          <a:effectLst/>
                          <a:latin typeface="Calibri" charset="0"/>
                          <a:ea typeface="Calibri" charset="0"/>
                          <a:cs typeface="Times New Roman" charset="0"/>
                        </a:rPr>
                        <a:t>◉◉</a:t>
                      </a:r>
                      <a:r>
                        <a:rPr lang="en-GB" sz="2400" dirty="0">
                          <a:solidFill>
                            <a:schemeClr val="bg1">
                              <a:lumMod val="75000"/>
                            </a:schemeClr>
                          </a:solidFill>
                          <a:effectLst/>
                          <a:latin typeface="Calibri" charset="0"/>
                          <a:ea typeface="Calibri" charset="0"/>
                          <a:cs typeface="Times New Roman" charset="0"/>
                        </a:rPr>
                        <a:t>◉◉</a:t>
                      </a: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50000"/>
                            <a:lumOff val="50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Rectangle 12">
            <a:extLst>
              <a:ext uri="{FF2B5EF4-FFF2-40B4-BE49-F238E27FC236}">
                <a16:creationId xmlns:a16="http://schemas.microsoft.com/office/drawing/2014/main" id="{44173D63-745F-8E42-8536-49FB017FAED2}"/>
              </a:ext>
            </a:extLst>
          </p:cNvPr>
          <p:cNvSpPr/>
          <p:nvPr userDrawn="1"/>
        </p:nvSpPr>
        <p:spPr>
          <a:xfrm>
            <a:off x="191344" y="2708920"/>
            <a:ext cx="11493273" cy="3977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3">
            <a:extLst>
              <a:ext uri="{FF2B5EF4-FFF2-40B4-BE49-F238E27FC236}">
                <a16:creationId xmlns:a16="http://schemas.microsoft.com/office/drawing/2014/main" id="{3F6535B6-EEF0-4B42-A781-7CB63519785A}"/>
              </a:ext>
            </a:extLst>
          </p:cNvPr>
          <p:cNvSpPr>
            <a:spLocks noGrp="1"/>
          </p:cNvSpPr>
          <p:nvPr>
            <p:ph type="body" sz="quarter" idx="13"/>
          </p:nvPr>
        </p:nvSpPr>
        <p:spPr>
          <a:xfrm>
            <a:off x="192088" y="2708275"/>
            <a:ext cx="11491912" cy="3978275"/>
          </a:xfrm>
        </p:spPr>
        <p:txBody>
          <a:bodyPr lIns="180000" tIns="144000" rIns="180000"/>
          <a:lstStyle>
            <a:lvl1pPr>
              <a:spcBef>
                <a:spcPts val="0"/>
              </a:spcBef>
              <a:spcAft>
                <a:spcPts val="600"/>
              </a:spcAft>
              <a:defRPr sz="2000">
                <a:solidFill>
                  <a:schemeClr val="bg1">
                    <a:lumMod val="50000"/>
                  </a:schemeClr>
                </a:solidFill>
              </a:defRPr>
            </a:lvl1pPr>
            <a:lvl2pPr marL="457200">
              <a:spcBef>
                <a:spcPts val="0"/>
              </a:spcBef>
              <a:spcAft>
                <a:spcPts val="600"/>
              </a:spcAft>
              <a:defRPr sz="2000">
                <a:solidFill>
                  <a:schemeClr val="bg1">
                    <a:lumMod val="50000"/>
                  </a:schemeClr>
                </a:solidFill>
              </a:defRPr>
            </a:lvl2pPr>
            <a:lvl3pPr marL="756000">
              <a:spcBef>
                <a:spcPts val="0"/>
              </a:spcBef>
              <a:spcAft>
                <a:spcPts val="600"/>
              </a:spcAft>
              <a:defRPr sz="2000">
                <a:solidFill>
                  <a:schemeClr val="bg1">
                    <a:lumMod val="50000"/>
                  </a:schemeClr>
                </a:solidFill>
              </a:defRPr>
            </a:lvl3pPr>
          </a:lstStyle>
          <a:p>
            <a:pPr lvl="0"/>
            <a:r>
              <a:rPr lang="en-GB"/>
              <a:t>Click to edit Master text styles</a:t>
            </a:r>
          </a:p>
          <a:p>
            <a:pPr lvl="1"/>
            <a:r>
              <a:rPr lang="en-GB"/>
              <a:t>Second level</a:t>
            </a:r>
          </a:p>
          <a:p>
            <a:pPr lvl="2"/>
            <a:r>
              <a:rPr lang="en-GB"/>
              <a:t>Third level</a:t>
            </a:r>
          </a:p>
        </p:txBody>
      </p:sp>
      <p:sp>
        <p:nvSpPr>
          <p:cNvPr id="15" name="Text Placeholder 4">
            <a:extLst>
              <a:ext uri="{FF2B5EF4-FFF2-40B4-BE49-F238E27FC236}">
                <a16:creationId xmlns:a16="http://schemas.microsoft.com/office/drawing/2014/main" id="{3D66F70F-BA76-FF4C-8FE3-4D7CD2752305}"/>
              </a:ext>
            </a:extLst>
          </p:cNvPr>
          <p:cNvSpPr>
            <a:spLocks noGrp="1"/>
          </p:cNvSpPr>
          <p:nvPr>
            <p:ph type="body" sz="quarter" idx="15"/>
          </p:nvPr>
        </p:nvSpPr>
        <p:spPr>
          <a:xfrm>
            <a:off x="8424472" y="735013"/>
            <a:ext cx="3244538" cy="1327150"/>
          </a:xfrm>
        </p:spPr>
        <p:txBody>
          <a:bodyPr lIns="144000" anchor="ctr">
            <a:normAutofit/>
          </a:bodyPr>
          <a:lstStyle>
            <a:lvl1pPr marL="0" indent="0">
              <a:buNone/>
              <a:defRPr sz="1600">
                <a:solidFill>
                  <a:schemeClr val="bg1">
                    <a:lumMod val="50000"/>
                  </a:schemeClr>
                </a:solidFill>
              </a:defRPr>
            </a:lvl1pPr>
            <a:lvl2pPr marL="457200" indent="0">
              <a:buNone/>
              <a:defRPr/>
            </a:lvl2pPr>
          </a:lstStyle>
          <a:p>
            <a:pPr lvl="0"/>
            <a:r>
              <a:rPr lang="en-GB"/>
              <a:t>Click to edit Master text styles</a:t>
            </a:r>
          </a:p>
        </p:txBody>
      </p:sp>
    </p:spTree>
    <p:extLst>
      <p:ext uri="{BB962C8B-B14F-4D97-AF65-F5344CB8AC3E}">
        <p14:creationId xmlns:p14="http://schemas.microsoft.com/office/powerpoint/2010/main" val="112288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lour Bar - Next Steps - Significant Action">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1">
            <a:extLst>
              <a:ext uri="{FF2B5EF4-FFF2-40B4-BE49-F238E27FC236}">
                <a16:creationId xmlns:a16="http://schemas.microsoft.com/office/drawing/2014/main" id="{890158B9-7026-B146-8AA7-AD71F775E84E}"/>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10" name="Rectangle 9">
            <a:extLst>
              <a:ext uri="{FF2B5EF4-FFF2-40B4-BE49-F238E27FC236}">
                <a16:creationId xmlns:a16="http://schemas.microsoft.com/office/drawing/2014/main" id="{EBEC9A86-C69E-9F4D-BDFE-43586EFA63B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Next Steps</a:t>
            </a:r>
          </a:p>
        </p:txBody>
      </p:sp>
      <p:graphicFrame>
        <p:nvGraphicFramePr>
          <p:cNvPr id="9" name="Table 8">
            <a:extLst>
              <a:ext uri="{FF2B5EF4-FFF2-40B4-BE49-F238E27FC236}">
                <a16:creationId xmlns:a16="http://schemas.microsoft.com/office/drawing/2014/main" id="{671F8B00-8080-1849-9DFB-2C1810946DE1}"/>
              </a:ext>
            </a:extLst>
          </p:cNvPr>
          <p:cNvGraphicFramePr>
            <a:graphicFrameLocks noGrp="1"/>
          </p:cNvGraphicFramePr>
          <p:nvPr userDrawn="1"/>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 </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r>
                        <a:rPr lang="en-GB" sz="2400" dirty="0">
                          <a:solidFill>
                            <a:schemeClr val="bg2"/>
                          </a:solidFill>
                          <a:effectLst/>
                          <a:latin typeface="Calibri" charset="0"/>
                          <a:ea typeface="Calibri" charset="0"/>
                          <a:cs typeface="Times New Roman" charset="0"/>
                        </a:rPr>
                        <a:t>◉◉◉</a:t>
                      </a:r>
                      <a:r>
                        <a:rPr lang="en-GB" sz="2400" dirty="0">
                          <a:solidFill>
                            <a:schemeClr val="bg1">
                              <a:lumMod val="75000"/>
                            </a:schemeClr>
                          </a:solidFill>
                          <a:effectLst/>
                          <a:latin typeface="Calibri" charset="0"/>
                          <a:ea typeface="Calibri" charset="0"/>
                          <a:cs typeface="Times New Roman" charset="0"/>
                        </a:rPr>
                        <a:t>◉</a:t>
                      </a: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50000"/>
                            <a:lumOff val="50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Rectangle 12">
            <a:extLst>
              <a:ext uri="{FF2B5EF4-FFF2-40B4-BE49-F238E27FC236}">
                <a16:creationId xmlns:a16="http://schemas.microsoft.com/office/drawing/2014/main" id="{C7A0075A-53DA-DB45-972C-EDDEB4EE3A76}"/>
              </a:ext>
            </a:extLst>
          </p:cNvPr>
          <p:cNvSpPr/>
          <p:nvPr userDrawn="1"/>
        </p:nvSpPr>
        <p:spPr>
          <a:xfrm>
            <a:off x="191344" y="2708920"/>
            <a:ext cx="11493273" cy="3977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13">
            <a:extLst>
              <a:ext uri="{FF2B5EF4-FFF2-40B4-BE49-F238E27FC236}">
                <a16:creationId xmlns:a16="http://schemas.microsoft.com/office/drawing/2014/main" id="{B5E9D53E-65DC-D946-A5DC-9825961ED512}"/>
              </a:ext>
            </a:extLst>
          </p:cNvPr>
          <p:cNvSpPr>
            <a:spLocks noGrp="1"/>
          </p:cNvSpPr>
          <p:nvPr>
            <p:ph type="body" sz="quarter" idx="13"/>
          </p:nvPr>
        </p:nvSpPr>
        <p:spPr>
          <a:xfrm>
            <a:off x="192088" y="2708275"/>
            <a:ext cx="11491912" cy="3978275"/>
          </a:xfrm>
        </p:spPr>
        <p:txBody>
          <a:bodyPr lIns="180000" tIns="144000" rIns="180000"/>
          <a:lstStyle>
            <a:lvl1pPr>
              <a:spcBef>
                <a:spcPts val="0"/>
              </a:spcBef>
              <a:spcAft>
                <a:spcPts val="600"/>
              </a:spcAft>
              <a:defRPr sz="2000">
                <a:solidFill>
                  <a:schemeClr val="bg1">
                    <a:lumMod val="50000"/>
                  </a:schemeClr>
                </a:solidFill>
              </a:defRPr>
            </a:lvl1pPr>
            <a:lvl2pPr marL="457200">
              <a:spcBef>
                <a:spcPts val="0"/>
              </a:spcBef>
              <a:spcAft>
                <a:spcPts val="600"/>
              </a:spcAft>
              <a:defRPr sz="2000">
                <a:solidFill>
                  <a:schemeClr val="bg1">
                    <a:lumMod val="50000"/>
                  </a:schemeClr>
                </a:solidFill>
              </a:defRPr>
            </a:lvl2pPr>
            <a:lvl3pPr marL="756000">
              <a:spcBef>
                <a:spcPts val="0"/>
              </a:spcBef>
              <a:spcAft>
                <a:spcPts val="600"/>
              </a:spcAft>
              <a:defRPr sz="2000">
                <a:solidFill>
                  <a:schemeClr val="bg1">
                    <a:lumMod val="50000"/>
                  </a:schemeClr>
                </a:solidFill>
              </a:defRPr>
            </a:lvl3pPr>
          </a:lstStyle>
          <a:p>
            <a:pPr lvl="0"/>
            <a:r>
              <a:rPr lang="en-GB"/>
              <a:t>Click to edit Master text styles</a:t>
            </a:r>
          </a:p>
          <a:p>
            <a:pPr lvl="1"/>
            <a:r>
              <a:rPr lang="en-GB"/>
              <a:t>Second level</a:t>
            </a:r>
          </a:p>
          <a:p>
            <a:pPr lvl="2"/>
            <a:r>
              <a:rPr lang="en-GB"/>
              <a:t>Third level</a:t>
            </a:r>
          </a:p>
        </p:txBody>
      </p:sp>
      <p:sp>
        <p:nvSpPr>
          <p:cNvPr id="15" name="Text Placeholder 4">
            <a:extLst>
              <a:ext uri="{FF2B5EF4-FFF2-40B4-BE49-F238E27FC236}">
                <a16:creationId xmlns:a16="http://schemas.microsoft.com/office/drawing/2014/main" id="{5ACEB8BA-AC87-C747-8CD9-746622AC2E0E}"/>
              </a:ext>
            </a:extLst>
          </p:cNvPr>
          <p:cNvSpPr>
            <a:spLocks noGrp="1"/>
          </p:cNvSpPr>
          <p:nvPr>
            <p:ph type="body" sz="quarter" idx="15"/>
          </p:nvPr>
        </p:nvSpPr>
        <p:spPr>
          <a:xfrm>
            <a:off x="8424472" y="735013"/>
            <a:ext cx="3244538" cy="1327150"/>
          </a:xfrm>
        </p:spPr>
        <p:txBody>
          <a:bodyPr lIns="144000" anchor="ctr">
            <a:normAutofit/>
          </a:bodyPr>
          <a:lstStyle>
            <a:lvl1pPr marL="0" indent="0">
              <a:buNone/>
              <a:defRPr sz="1600">
                <a:solidFill>
                  <a:schemeClr val="bg1">
                    <a:lumMod val="50000"/>
                  </a:schemeClr>
                </a:solidFill>
              </a:defRPr>
            </a:lvl1pPr>
            <a:lvl2pPr marL="457200" indent="0">
              <a:buNone/>
              <a:defRPr/>
            </a:lvl2pPr>
          </a:lstStyle>
          <a:p>
            <a:pPr lvl="0"/>
            <a:r>
              <a:rPr lang="en-GB"/>
              <a:t>Click to edit Master text styles</a:t>
            </a:r>
          </a:p>
        </p:txBody>
      </p:sp>
    </p:spTree>
    <p:extLst>
      <p:ext uri="{BB962C8B-B14F-4D97-AF65-F5344CB8AC3E}">
        <p14:creationId xmlns:p14="http://schemas.microsoft.com/office/powerpoint/2010/main" val="22439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lour Bar - Next Steps - Major Action">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1">
            <a:extLst>
              <a:ext uri="{FF2B5EF4-FFF2-40B4-BE49-F238E27FC236}">
                <a16:creationId xmlns:a16="http://schemas.microsoft.com/office/drawing/2014/main" id="{890158B9-7026-B146-8AA7-AD71F775E84E}"/>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2" name="Title 10">
            <a:extLst>
              <a:ext uri="{FF2B5EF4-FFF2-40B4-BE49-F238E27FC236}">
                <a16:creationId xmlns:a16="http://schemas.microsoft.com/office/drawing/2014/main" id="{C6142900-ACF6-1745-8FC6-0F93E567A51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8" name="Rectangle 7">
            <a:extLst>
              <a:ext uri="{FF2B5EF4-FFF2-40B4-BE49-F238E27FC236}">
                <a16:creationId xmlns:a16="http://schemas.microsoft.com/office/drawing/2014/main" id="{4BB2CE56-58D7-D049-B5C5-4357E391988E}"/>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GB" sz="2400" b="1" dirty="0"/>
              <a:t>Action</a:t>
            </a:r>
            <a:endParaRPr lang="en-US" sz="2400" b="1" dirty="0"/>
          </a:p>
        </p:txBody>
      </p:sp>
      <p:sp>
        <p:nvSpPr>
          <p:cNvPr id="10" name="Rectangle 9">
            <a:extLst>
              <a:ext uri="{FF2B5EF4-FFF2-40B4-BE49-F238E27FC236}">
                <a16:creationId xmlns:a16="http://schemas.microsoft.com/office/drawing/2014/main" id="{EBEC9A86-C69E-9F4D-BDFE-43586EFA63B9}"/>
              </a:ext>
            </a:extLst>
          </p:cNvPr>
          <p:cNvSpPr/>
          <p:nvPr userDrawn="1"/>
        </p:nvSpPr>
        <p:spPr>
          <a:xfrm>
            <a:off x="191344" y="2276873"/>
            <a:ext cx="11493274"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Next Steps</a:t>
            </a:r>
          </a:p>
        </p:txBody>
      </p:sp>
      <p:graphicFrame>
        <p:nvGraphicFramePr>
          <p:cNvPr id="9" name="Table 8">
            <a:extLst>
              <a:ext uri="{FF2B5EF4-FFF2-40B4-BE49-F238E27FC236}">
                <a16:creationId xmlns:a16="http://schemas.microsoft.com/office/drawing/2014/main" id="{671F8B00-8080-1849-9DFB-2C1810946DE1}"/>
              </a:ext>
            </a:extLst>
          </p:cNvPr>
          <p:cNvGraphicFramePr>
            <a:graphicFrameLocks noGrp="1"/>
          </p:cNvGraphicFramePr>
          <p:nvPr userDrawn="1"/>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 </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r>
                        <a:rPr lang="en-GB" sz="2400" dirty="0">
                          <a:solidFill>
                            <a:srgbClr val="C00000"/>
                          </a:solidFill>
                          <a:effectLst/>
                          <a:latin typeface="Calibri" charset="0"/>
                          <a:ea typeface="Calibri" charset="0"/>
                          <a:cs typeface="Times New Roman" charset="0"/>
                        </a:rPr>
                        <a:t>◉◉◉◉</a:t>
                      </a:r>
                      <a:endParaRPr lang="en-GB" sz="1600" dirty="0">
                        <a:solidFill>
                          <a:srgbClr val="C00000"/>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50000"/>
                            <a:lumOff val="50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Rectangle 12">
            <a:extLst>
              <a:ext uri="{FF2B5EF4-FFF2-40B4-BE49-F238E27FC236}">
                <a16:creationId xmlns:a16="http://schemas.microsoft.com/office/drawing/2014/main" id="{3B195F63-3247-354C-8BF3-D1133462BA1C}"/>
              </a:ext>
            </a:extLst>
          </p:cNvPr>
          <p:cNvSpPr/>
          <p:nvPr userDrawn="1"/>
        </p:nvSpPr>
        <p:spPr>
          <a:xfrm>
            <a:off x="191341" y="2708920"/>
            <a:ext cx="11493273" cy="3977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3">
            <a:extLst>
              <a:ext uri="{FF2B5EF4-FFF2-40B4-BE49-F238E27FC236}">
                <a16:creationId xmlns:a16="http://schemas.microsoft.com/office/drawing/2014/main" id="{C351D490-3612-024B-A56F-AACBA03BB63F}"/>
              </a:ext>
            </a:extLst>
          </p:cNvPr>
          <p:cNvSpPr>
            <a:spLocks noGrp="1"/>
          </p:cNvSpPr>
          <p:nvPr>
            <p:ph type="body" sz="quarter" idx="13"/>
          </p:nvPr>
        </p:nvSpPr>
        <p:spPr>
          <a:xfrm>
            <a:off x="192088" y="2708275"/>
            <a:ext cx="11491912" cy="3978275"/>
          </a:xfrm>
        </p:spPr>
        <p:txBody>
          <a:bodyPr lIns="180000" tIns="144000" rIns="180000"/>
          <a:lstStyle>
            <a:lvl1pPr>
              <a:spcBef>
                <a:spcPts val="0"/>
              </a:spcBef>
              <a:spcAft>
                <a:spcPts val="600"/>
              </a:spcAft>
              <a:defRPr sz="2000">
                <a:solidFill>
                  <a:schemeClr val="bg1">
                    <a:lumMod val="50000"/>
                  </a:schemeClr>
                </a:solidFill>
              </a:defRPr>
            </a:lvl1pPr>
            <a:lvl2pPr marL="457200">
              <a:spcBef>
                <a:spcPts val="0"/>
              </a:spcBef>
              <a:spcAft>
                <a:spcPts val="600"/>
              </a:spcAft>
              <a:defRPr sz="2000">
                <a:solidFill>
                  <a:schemeClr val="bg1">
                    <a:lumMod val="50000"/>
                  </a:schemeClr>
                </a:solidFill>
              </a:defRPr>
            </a:lvl2pPr>
            <a:lvl3pPr marL="756000">
              <a:spcBef>
                <a:spcPts val="0"/>
              </a:spcBef>
              <a:spcAft>
                <a:spcPts val="600"/>
              </a:spcAft>
              <a:defRPr sz="2000">
                <a:solidFill>
                  <a:schemeClr val="bg1">
                    <a:lumMod val="50000"/>
                  </a:schemeClr>
                </a:solidFill>
              </a:defRPr>
            </a:lvl3pPr>
          </a:lstStyle>
          <a:p>
            <a:pPr lvl="0"/>
            <a:r>
              <a:rPr lang="en-GB"/>
              <a:t>Click to edit Master text styles</a:t>
            </a:r>
          </a:p>
          <a:p>
            <a:pPr lvl="1"/>
            <a:r>
              <a:rPr lang="en-GB"/>
              <a:t>Second level</a:t>
            </a:r>
          </a:p>
          <a:p>
            <a:pPr lvl="2"/>
            <a:r>
              <a:rPr lang="en-GB"/>
              <a:t>Third level</a:t>
            </a:r>
          </a:p>
        </p:txBody>
      </p:sp>
      <p:sp>
        <p:nvSpPr>
          <p:cNvPr id="15" name="Text Placeholder 4">
            <a:extLst>
              <a:ext uri="{FF2B5EF4-FFF2-40B4-BE49-F238E27FC236}">
                <a16:creationId xmlns:a16="http://schemas.microsoft.com/office/drawing/2014/main" id="{E1755C03-3921-0C45-A31E-58B32DA001C2}"/>
              </a:ext>
            </a:extLst>
          </p:cNvPr>
          <p:cNvSpPr>
            <a:spLocks noGrp="1"/>
          </p:cNvSpPr>
          <p:nvPr>
            <p:ph type="body" sz="quarter" idx="15"/>
          </p:nvPr>
        </p:nvSpPr>
        <p:spPr>
          <a:xfrm>
            <a:off x="8424472" y="735013"/>
            <a:ext cx="3244538" cy="1327150"/>
          </a:xfrm>
        </p:spPr>
        <p:txBody>
          <a:bodyPr lIns="144000" anchor="ctr">
            <a:normAutofit/>
          </a:bodyPr>
          <a:lstStyle>
            <a:lvl1pPr marL="0" indent="0">
              <a:buNone/>
              <a:defRPr sz="1600">
                <a:solidFill>
                  <a:schemeClr val="bg1">
                    <a:lumMod val="50000"/>
                  </a:schemeClr>
                </a:solidFill>
              </a:defRPr>
            </a:lvl1pPr>
            <a:lvl2pPr marL="457200" indent="0">
              <a:buNone/>
              <a:defRPr/>
            </a:lvl2pPr>
          </a:lstStyle>
          <a:p>
            <a:pPr lvl="0"/>
            <a:r>
              <a:rPr lang="en-GB"/>
              <a:t>Click to edit Master text styles</a:t>
            </a:r>
          </a:p>
        </p:txBody>
      </p:sp>
    </p:spTree>
    <p:extLst>
      <p:ext uri="{BB962C8B-B14F-4D97-AF65-F5344CB8AC3E}">
        <p14:creationId xmlns:p14="http://schemas.microsoft.com/office/powerpoint/2010/main" val="279354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lour Bar - Positive Pursui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408F68-8C0F-6741-AB1F-115FE1E45353}"/>
              </a:ext>
            </a:extLst>
          </p:cNvPr>
          <p:cNvSpPr/>
          <p:nvPr userDrawn="1"/>
        </p:nvSpPr>
        <p:spPr>
          <a:xfrm>
            <a:off x="11844337"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US" sz="2400" b="1" dirty="0"/>
              <a:t>Positive Pursuits</a:t>
            </a:r>
          </a:p>
        </p:txBody>
      </p:sp>
      <p:sp>
        <p:nvSpPr>
          <p:cNvPr id="9" name="Title 10">
            <a:extLst>
              <a:ext uri="{FF2B5EF4-FFF2-40B4-BE49-F238E27FC236}">
                <a16:creationId xmlns:a16="http://schemas.microsoft.com/office/drawing/2014/main" id="{F7196A2B-FC5C-1A4E-854A-BB82C61C036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10" name="Text Placeholder 11">
            <a:extLst>
              <a:ext uri="{FF2B5EF4-FFF2-40B4-BE49-F238E27FC236}">
                <a16:creationId xmlns:a16="http://schemas.microsoft.com/office/drawing/2014/main" id="{B7BC9259-8FD7-6C4D-8AB3-ED02D837E01D}"/>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8" name="Text Placeholder 2">
            <a:extLst>
              <a:ext uri="{FF2B5EF4-FFF2-40B4-BE49-F238E27FC236}">
                <a16:creationId xmlns:a16="http://schemas.microsoft.com/office/drawing/2014/main" id="{F1B0454E-D86A-8448-8975-050A0D237135}"/>
              </a:ext>
            </a:extLst>
          </p:cNvPr>
          <p:cNvSpPr>
            <a:spLocks noGrp="1"/>
          </p:cNvSpPr>
          <p:nvPr>
            <p:ph type="body" sz="quarter" idx="10"/>
          </p:nvPr>
        </p:nvSpPr>
        <p:spPr>
          <a:xfrm>
            <a:off x="191343" y="2708920"/>
            <a:ext cx="11493275" cy="3960439"/>
          </a:xfrm>
          <a:solidFill>
            <a:schemeClr val="bg1">
              <a:lumMod val="95000"/>
            </a:schemeClr>
          </a:solidFill>
          <a:ln w="19050">
            <a:solidFill>
              <a:schemeClr val="bg1">
                <a:lumMod val="95000"/>
              </a:schemeClr>
            </a:solidFill>
          </a:ln>
        </p:spPr>
        <p:txBody>
          <a:bodyPr wrap="square" lIns="180000" tIns="180000" rIns="180000" rtlCol="0">
            <a:noAutofit/>
          </a:bodyPr>
          <a:lstStyle>
            <a:lvl1pPr marL="0" indent="0">
              <a:lnSpc>
                <a:spcPct val="100000"/>
              </a:lnSpc>
              <a:spcAft>
                <a:spcPts val="500"/>
              </a:spcAft>
              <a:buNone/>
              <a:defRPr lang="en-US" sz="2200" b="0" dirty="0" smtClean="0">
                <a:solidFill>
                  <a:schemeClr val="tx1">
                    <a:lumMod val="65000"/>
                    <a:lumOff val="35000"/>
                  </a:schemeClr>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a:t>Click to edit Master text styles</a:t>
            </a:r>
          </a:p>
          <a:p>
            <a:pPr marL="0" lvl="1">
              <a:spcAft>
                <a:spcPts val="600"/>
              </a:spcAft>
            </a:pPr>
            <a:r>
              <a:rPr lang="en-GB"/>
              <a:t>Second level</a:t>
            </a:r>
          </a:p>
          <a:p>
            <a:pPr marL="0" lvl="2">
              <a:spcAft>
                <a:spcPts val="600"/>
              </a:spcAft>
            </a:pPr>
            <a:r>
              <a:rPr lang="en-GB"/>
              <a:t>Third level</a:t>
            </a:r>
          </a:p>
          <a:p>
            <a:pPr marL="0" lvl="3">
              <a:spcAft>
                <a:spcPts val="600"/>
              </a:spcAft>
            </a:pPr>
            <a:r>
              <a:rPr lang="en-GB"/>
              <a:t>Fourth level</a:t>
            </a:r>
          </a:p>
          <a:p>
            <a:pPr marL="0" lvl="4">
              <a:spcAft>
                <a:spcPts val="600"/>
              </a:spcAft>
            </a:pPr>
            <a:r>
              <a:rPr lang="en-GB"/>
              <a:t>Fifth level</a:t>
            </a:r>
            <a:endParaRPr lang="en-US" dirty="0"/>
          </a:p>
        </p:txBody>
      </p:sp>
      <p:sp>
        <p:nvSpPr>
          <p:cNvPr id="7" name="Rectangle 6">
            <a:extLst>
              <a:ext uri="{FF2B5EF4-FFF2-40B4-BE49-F238E27FC236}">
                <a16:creationId xmlns:a16="http://schemas.microsoft.com/office/drawing/2014/main" id="{CEAAEC07-853D-DA4D-9470-3C764EE62EB4}"/>
              </a:ext>
            </a:extLst>
          </p:cNvPr>
          <p:cNvSpPr/>
          <p:nvPr userDrawn="1"/>
        </p:nvSpPr>
        <p:spPr>
          <a:xfrm>
            <a:off x="191344" y="2276873"/>
            <a:ext cx="11521280"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Notes</a:t>
            </a:r>
          </a:p>
        </p:txBody>
      </p:sp>
      <p:sp>
        <p:nvSpPr>
          <p:cNvPr id="12" name="Slide Number Placeholder 3">
            <a:extLst>
              <a:ext uri="{FF2B5EF4-FFF2-40B4-BE49-F238E27FC236}">
                <a16:creationId xmlns:a16="http://schemas.microsoft.com/office/drawing/2014/main" id="{F6303F3B-8883-F14C-91BF-1FAFFC0292D1}"/>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101729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lour Bar - Positive Pursuits 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408F68-8C0F-6741-AB1F-115FE1E45353}"/>
              </a:ext>
            </a:extLst>
          </p:cNvPr>
          <p:cNvSpPr/>
          <p:nvPr userDrawn="1"/>
        </p:nvSpPr>
        <p:spPr>
          <a:xfrm>
            <a:off x="11844337"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lvl="0" algn="ctr"/>
            <a:r>
              <a:rPr lang="en-US" sz="2400" b="1" dirty="0"/>
              <a:t>Positive Pursuits</a:t>
            </a:r>
          </a:p>
        </p:txBody>
      </p:sp>
      <p:sp>
        <p:nvSpPr>
          <p:cNvPr id="9" name="Title 10">
            <a:extLst>
              <a:ext uri="{FF2B5EF4-FFF2-40B4-BE49-F238E27FC236}">
                <a16:creationId xmlns:a16="http://schemas.microsoft.com/office/drawing/2014/main" id="{F7196A2B-FC5C-1A4E-854A-BB82C61C036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6" name="Slide Number Placeholder 3">
            <a:extLst>
              <a:ext uri="{FF2B5EF4-FFF2-40B4-BE49-F238E27FC236}">
                <a16:creationId xmlns:a16="http://schemas.microsoft.com/office/drawing/2014/main" id="{CC203A09-5528-EC42-9EBA-EB356FDCEDC1}"/>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2017953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57400"/>
            <a:ext cx="7202311" cy="1452563"/>
          </a:xfrm>
        </p:spPr>
        <p:txBody>
          <a:bodyPr anchor="b"/>
          <a:lstStyle>
            <a:lvl1pPr algn="l">
              <a:defRPr sz="6000" b="1">
                <a:solidFill>
                  <a:schemeClr val="bg1"/>
                </a:solidFill>
                <a:latin typeface="+mn-lt"/>
              </a:defRPr>
            </a:lvl1pPr>
          </a:lstStyle>
          <a:p>
            <a:r>
              <a:rPr lang="en-US" dirty="0"/>
              <a:t>Transition Slide</a:t>
            </a:r>
          </a:p>
        </p:txBody>
      </p:sp>
      <p:sp>
        <p:nvSpPr>
          <p:cNvPr id="9" name="Rectangle 8"/>
          <p:cNvSpPr/>
          <p:nvPr userDrawn="1"/>
        </p:nvSpPr>
        <p:spPr>
          <a:xfrm>
            <a:off x="11844338"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3">
            <a:extLst>
              <a:ext uri="{FF2B5EF4-FFF2-40B4-BE49-F238E27FC236}">
                <a16:creationId xmlns:a16="http://schemas.microsoft.com/office/drawing/2014/main" id="{45EC2283-F0F7-0C47-B1FA-4A609474ACE9}"/>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Colour Bar">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D408F68-8C0F-6741-AB1F-115FE1E45353}"/>
              </a:ext>
            </a:extLst>
          </p:cNvPr>
          <p:cNvSpPr/>
          <p:nvPr userDrawn="1"/>
        </p:nvSpPr>
        <p:spPr>
          <a:xfrm>
            <a:off x="11844337" y="0"/>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972BDD8-2C26-1C43-BD07-6CE4CC23B3DA}"/>
              </a:ext>
            </a:extLst>
          </p:cNvPr>
          <p:cNvSpPr/>
          <p:nvPr userDrawn="1"/>
        </p:nvSpPr>
        <p:spPr>
          <a:xfrm>
            <a:off x="11844337" y="2280192"/>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7136A185-2DF0-0049-950F-80E9E944D432}"/>
              </a:ext>
            </a:extLst>
          </p:cNvPr>
          <p:cNvSpPr/>
          <p:nvPr userDrawn="1"/>
        </p:nvSpPr>
        <p:spPr>
          <a:xfrm>
            <a:off x="11844337" y="4581128"/>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0">
            <a:extLst>
              <a:ext uri="{FF2B5EF4-FFF2-40B4-BE49-F238E27FC236}">
                <a16:creationId xmlns:a16="http://schemas.microsoft.com/office/drawing/2014/main" id="{F7196A2B-FC5C-1A4E-854A-BB82C61C0361}"/>
              </a:ext>
            </a:extLst>
          </p:cNvPr>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10" name="Text Placeholder 11">
            <a:extLst>
              <a:ext uri="{FF2B5EF4-FFF2-40B4-BE49-F238E27FC236}">
                <a16:creationId xmlns:a16="http://schemas.microsoft.com/office/drawing/2014/main" id="{B7BC9259-8FD7-6C4D-8AB3-ED02D837E01D}"/>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11" name="Slide Number Placeholder 3">
            <a:extLst>
              <a:ext uri="{FF2B5EF4-FFF2-40B4-BE49-F238E27FC236}">
                <a16:creationId xmlns:a16="http://schemas.microsoft.com/office/drawing/2014/main" id="{90030386-931A-0240-8BAF-3E51C00C189C}"/>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345748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Blank Bl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3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Green">
    <p:bg>
      <p:bgPr>
        <a:solidFill>
          <a:schemeClr val="accent1"/>
        </a:solidFill>
        <a:effectLst/>
      </p:bgPr>
    </p:bg>
    <p:spTree>
      <p:nvGrpSpPr>
        <p:cNvPr id="1" name=""/>
        <p:cNvGrpSpPr/>
        <p:nvPr/>
      </p:nvGrpSpPr>
      <p:grpSpPr>
        <a:xfrm>
          <a:off x="0" y="0"/>
          <a:ext cx="0" cy="0"/>
          <a:chOff x="0" y="0"/>
          <a:chExt cx="0" cy="0"/>
        </a:xfrm>
      </p:grpSpPr>
      <p:sp>
        <p:nvSpPr>
          <p:cNvPr id="9" name="Rectangle 8"/>
          <p:cNvSpPr/>
          <p:nvPr userDrawn="1"/>
        </p:nvSpPr>
        <p:spPr>
          <a:xfrm>
            <a:off x="11844338"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1524000" y="2057400"/>
            <a:ext cx="7202311" cy="1452563"/>
          </a:xfrm>
        </p:spPr>
        <p:txBody>
          <a:bodyPr anchor="b"/>
          <a:lstStyle>
            <a:lvl1pPr algn="l">
              <a:defRPr sz="6000" b="1">
                <a:solidFill>
                  <a:schemeClr val="bg1"/>
                </a:solidFill>
                <a:latin typeface="+mn-lt"/>
              </a:defRPr>
            </a:lvl1pPr>
          </a:lstStyle>
          <a:p>
            <a:r>
              <a:rPr lang="en-US" dirty="0"/>
              <a:t>Transition Slide</a:t>
            </a:r>
          </a:p>
        </p:txBody>
      </p:sp>
      <p:sp>
        <p:nvSpPr>
          <p:cNvPr id="5" name="Slide Number Placeholder 3">
            <a:extLst>
              <a:ext uri="{FF2B5EF4-FFF2-40B4-BE49-F238E27FC236}">
                <a16:creationId xmlns:a16="http://schemas.microsoft.com/office/drawing/2014/main" id="{608FC61C-7A0B-C248-BEF5-480A6C1DE295}"/>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lour Bar - Blue">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6400" y="230400"/>
            <a:ext cx="11080800"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5" name="Slide Number Placeholder 3">
            <a:extLst>
              <a:ext uri="{FF2B5EF4-FFF2-40B4-BE49-F238E27FC236}">
                <a16:creationId xmlns:a16="http://schemas.microsoft.com/office/drawing/2014/main" id="{78CFFEAB-CF80-8B4A-BE50-B5027CA9ACBD}"/>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105063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lour Bar - Blue">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6400" y="230400"/>
            <a:ext cx="11080800"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6" name="Text Placeholder 2">
            <a:extLst>
              <a:ext uri="{FF2B5EF4-FFF2-40B4-BE49-F238E27FC236}">
                <a16:creationId xmlns:a16="http://schemas.microsoft.com/office/drawing/2014/main" id="{0054BAB3-800A-944F-A7BD-3E3A1E9D8A3D}"/>
              </a:ext>
            </a:extLst>
          </p:cNvPr>
          <p:cNvSpPr>
            <a:spLocks noGrp="1"/>
          </p:cNvSpPr>
          <p:nvPr>
            <p:ph type="body" sz="quarter" idx="10"/>
          </p:nvPr>
        </p:nvSpPr>
        <p:spPr>
          <a:xfrm>
            <a:off x="191343" y="980728"/>
            <a:ext cx="11493275" cy="5688631"/>
          </a:xfrm>
          <a:noFill/>
          <a:ln w="19050">
            <a:noFill/>
          </a:ln>
        </p:spPr>
        <p:txBody>
          <a:bodyPr wrap="square" lIns="180000" tIns="180000" rIns="180000" rtlCol="0">
            <a:normAutofit/>
          </a:bodyPr>
          <a:lstStyle>
            <a:lvl1pPr marL="0" indent="0">
              <a:lnSpc>
                <a:spcPct val="100000"/>
              </a:lnSpc>
              <a:spcAft>
                <a:spcPts val="500"/>
              </a:spcAft>
              <a:buNone/>
              <a:defRPr lang="en-US" sz="2200" b="0" dirty="0" smtClean="0">
                <a:solidFill>
                  <a:schemeClr val="tx1">
                    <a:lumMod val="65000"/>
                    <a:lumOff val="35000"/>
                  </a:schemeClr>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a:t>Click to edit Master text styles</a:t>
            </a:r>
          </a:p>
          <a:p>
            <a:pPr marL="0" lvl="1">
              <a:spcAft>
                <a:spcPts val="600"/>
              </a:spcAft>
            </a:pPr>
            <a:r>
              <a:rPr lang="en-GB"/>
              <a:t>Second level</a:t>
            </a:r>
          </a:p>
          <a:p>
            <a:pPr marL="0" lvl="2">
              <a:spcAft>
                <a:spcPts val="600"/>
              </a:spcAft>
            </a:pPr>
            <a:r>
              <a:rPr lang="en-GB"/>
              <a:t>Third level</a:t>
            </a:r>
          </a:p>
          <a:p>
            <a:pPr marL="0" lvl="3">
              <a:spcAft>
                <a:spcPts val="600"/>
              </a:spcAft>
            </a:pPr>
            <a:r>
              <a:rPr lang="en-GB"/>
              <a:t>Fourth level</a:t>
            </a:r>
          </a:p>
          <a:p>
            <a:pPr marL="0" lvl="4">
              <a:spcAft>
                <a:spcPts val="600"/>
              </a:spcAft>
            </a:pPr>
            <a:r>
              <a:rPr lang="en-GB"/>
              <a:t>Fifth level</a:t>
            </a:r>
            <a:endParaRPr lang="en-US" dirty="0"/>
          </a:p>
        </p:txBody>
      </p:sp>
      <p:sp>
        <p:nvSpPr>
          <p:cNvPr id="9" name="Slide Number Placeholder 3">
            <a:extLst>
              <a:ext uri="{FF2B5EF4-FFF2-40B4-BE49-F238E27FC236}">
                <a16:creationId xmlns:a16="http://schemas.microsoft.com/office/drawing/2014/main" id="{66A4BC33-9AEA-214D-BFFD-5185314F637C}"/>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400325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ur Bar - Orange">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6400" y="230400"/>
            <a:ext cx="11080800"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5" name="Slide Number Placeholder 3">
            <a:extLst>
              <a:ext uri="{FF2B5EF4-FFF2-40B4-BE49-F238E27FC236}">
                <a16:creationId xmlns:a16="http://schemas.microsoft.com/office/drawing/2014/main" id="{C4FB2F98-CA9F-6A48-BA02-D1126BF38ECC}"/>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60182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ur Bar - Grey">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6400" y="230400"/>
            <a:ext cx="11080800"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5" name="Slide Number Placeholder 3">
            <a:extLst>
              <a:ext uri="{FF2B5EF4-FFF2-40B4-BE49-F238E27FC236}">
                <a16:creationId xmlns:a16="http://schemas.microsoft.com/office/drawing/2014/main" id="{F35E4FE2-53CB-AA4F-9E72-F7D93AF31AEE}"/>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2691215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ur Bar - Prioritie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34644A3D-F8B3-3C45-B8EC-F124D14EAB99}"/>
              </a:ext>
            </a:extLst>
          </p:cNvPr>
          <p:cNvSpPr>
            <a:spLocks noGrp="1"/>
          </p:cNvSpPr>
          <p:nvPr>
            <p:ph type="body" sz="quarter" idx="11"/>
          </p:nvPr>
        </p:nvSpPr>
        <p:spPr>
          <a:xfrm>
            <a:off x="263350" y="655451"/>
            <a:ext cx="6696746" cy="1621421"/>
          </a:xfrm>
          <a:noFill/>
        </p:spPr>
        <p:txBody>
          <a:bodyPr wrap="square">
            <a:noAutofit/>
          </a:bodyPr>
          <a:lstStyle>
            <a:lvl1pPr marL="0" indent="0">
              <a:lnSpc>
                <a:spcPct val="100000"/>
              </a:lnSpc>
              <a:buNone/>
              <a:defRPr lang="en-US" sz="1800" b="1" dirty="0" smtClean="0">
                <a:solidFill>
                  <a:schemeClr val="bg1">
                    <a:lumMod val="50000"/>
                  </a:schemeClr>
                </a:solidFill>
              </a:defRPr>
            </a:lvl1pPr>
            <a:lvl2pPr>
              <a:defRPr lang="en-US" sz="1800" dirty="0" smtClean="0"/>
            </a:lvl2pPr>
            <a:lvl3pPr>
              <a:defRPr lang="en-US" sz="1800" dirty="0" smtClean="0"/>
            </a:lvl3pPr>
            <a:lvl4pPr>
              <a:defRPr lang="en-US" dirty="0" smtClean="0"/>
            </a:lvl4pPr>
            <a:lvl5pPr>
              <a:defRPr lang="en-US" dirty="0"/>
            </a:lvl5pPr>
          </a:lstStyle>
          <a:p>
            <a:pPr marL="0" lvl="0"/>
            <a:r>
              <a:rPr lang="en-GB"/>
              <a:t>Click to edit Master text styles</a:t>
            </a:r>
          </a:p>
        </p:txBody>
      </p:sp>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3351" y="230400"/>
            <a:ext cx="6336705"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4" name="Rectangle 3">
            <a:extLst>
              <a:ext uri="{FF2B5EF4-FFF2-40B4-BE49-F238E27FC236}">
                <a16:creationId xmlns:a16="http://schemas.microsoft.com/office/drawing/2014/main" id="{ED408F68-8C0F-6741-AB1F-115FE1E45353}"/>
              </a:ext>
            </a:extLst>
          </p:cNvPr>
          <p:cNvSpPr/>
          <p:nvPr userDrawn="1"/>
        </p:nvSpPr>
        <p:spPr>
          <a:xfrm>
            <a:off x="11844337" y="0"/>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algn="ctr"/>
            <a:r>
              <a:rPr lang="en-GB" sz="2400" b="1" dirty="0"/>
              <a:t>Attention</a:t>
            </a:r>
            <a:endParaRPr lang="en-US" sz="2400" b="1" dirty="0"/>
          </a:p>
        </p:txBody>
      </p:sp>
      <p:sp>
        <p:nvSpPr>
          <p:cNvPr id="9" name="Text Placeholder 2">
            <a:extLst>
              <a:ext uri="{FF2B5EF4-FFF2-40B4-BE49-F238E27FC236}">
                <a16:creationId xmlns:a16="http://schemas.microsoft.com/office/drawing/2014/main" id="{0D1EB913-E85E-1747-8755-F2EA7552432C}"/>
              </a:ext>
            </a:extLst>
          </p:cNvPr>
          <p:cNvSpPr>
            <a:spLocks noGrp="1"/>
          </p:cNvSpPr>
          <p:nvPr>
            <p:ph type="body" sz="quarter" idx="12"/>
          </p:nvPr>
        </p:nvSpPr>
        <p:spPr>
          <a:xfrm>
            <a:off x="2855640" y="2276872"/>
            <a:ext cx="8828978" cy="432048"/>
          </a:xfrm>
          <a:solidFill>
            <a:schemeClr val="tx2"/>
          </a:solidFill>
          <a:ln w="19050">
            <a:noFill/>
          </a:ln>
        </p:spPr>
        <p:txBody>
          <a:bodyPr wrap="none" lIns="0" tIns="0" rIns="180000" bIns="0" rtlCol="0" anchor="ctr" anchorCtr="0">
            <a:noAutofit/>
          </a:bodyPr>
          <a:lstStyle>
            <a:lvl1pPr marL="0" indent="0">
              <a:lnSpc>
                <a:spcPct val="100000"/>
              </a:lnSpc>
              <a:spcAft>
                <a:spcPts val="500"/>
              </a:spcAft>
              <a:buNone/>
              <a:defRPr lang="en-US" sz="2200" b="1" dirty="0" smtClean="0">
                <a:solidFill>
                  <a:schemeClr val="bg1"/>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dirty="0"/>
              <a:t>Click to edit Master text styles</a:t>
            </a:r>
          </a:p>
        </p:txBody>
      </p:sp>
      <p:sp>
        <p:nvSpPr>
          <p:cNvPr id="2" name="Rectangle 1">
            <a:extLst>
              <a:ext uri="{FF2B5EF4-FFF2-40B4-BE49-F238E27FC236}">
                <a16:creationId xmlns:a16="http://schemas.microsoft.com/office/drawing/2014/main" id="{780F43E1-99E9-C14F-8653-5978B4591978}"/>
              </a:ext>
            </a:extLst>
          </p:cNvPr>
          <p:cNvSpPr/>
          <p:nvPr userDrawn="1"/>
        </p:nvSpPr>
        <p:spPr>
          <a:xfrm>
            <a:off x="191344" y="2276873"/>
            <a:ext cx="2664296" cy="432047"/>
          </a:xfrm>
          <a:prstGeom prst="rect">
            <a:avLst/>
          </a:prstGeom>
          <a:solidFill>
            <a:schemeClr val="tx2"/>
          </a:solidFill>
          <a:ln w="19050">
            <a:noFill/>
          </a:ln>
        </p:spPr>
        <p:txBody>
          <a:bodyPr vert="horz" wrap="none" lIns="180000" tIns="0" rIns="180000" bIns="0" rtlCol="0" anchor="ctr" anchorCtr="0">
            <a:noAutofit/>
          </a:bodyPr>
          <a:lstStyle/>
          <a:p>
            <a:pPr lvl="0" indent="0">
              <a:lnSpc>
                <a:spcPct val="100000"/>
              </a:lnSpc>
              <a:spcBef>
                <a:spcPts val="1000"/>
              </a:spcBef>
              <a:spcAft>
                <a:spcPts val="600"/>
              </a:spcAft>
              <a:buFont typeface="Arial"/>
              <a:buNone/>
            </a:pPr>
            <a:r>
              <a:rPr lang="en-US" sz="2200" b="1" dirty="0">
                <a:solidFill>
                  <a:schemeClr val="bg1"/>
                </a:solidFill>
              </a:rPr>
              <a:t>Attention Required – </a:t>
            </a:r>
          </a:p>
        </p:txBody>
      </p:sp>
      <p:sp>
        <p:nvSpPr>
          <p:cNvPr id="3" name="Text Placeholder 2">
            <a:extLst>
              <a:ext uri="{FF2B5EF4-FFF2-40B4-BE49-F238E27FC236}">
                <a16:creationId xmlns:a16="http://schemas.microsoft.com/office/drawing/2014/main" id="{34A9B65E-9077-0740-A909-455D7827FEF3}"/>
              </a:ext>
            </a:extLst>
          </p:cNvPr>
          <p:cNvSpPr>
            <a:spLocks noGrp="1"/>
          </p:cNvSpPr>
          <p:nvPr>
            <p:ph type="body" sz="quarter" idx="10"/>
          </p:nvPr>
        </p:nvSpPr>
        <p:spPr>
          <a:xfrm>
            <a:off x="191343" y="2708919"/>
            <a:ext cx="11493275" cy="3960439"/>
          </a:xfrm>
          <a:solidFill>
            <a:schemeClr val="bg1">
              <a:lumMod val="95000"/>
            </a:schemeClr>
          </a:solidFill>
          <a:ln w="19050">
            <a:solidFill>
              <a:schemeClr val="bg1">
                <a:lumMod val="95000"/>
              </a:schemeClr>
            </a:solidFill>
          </a:ln>
        </p:spPr>
        <p:txBody>
          <a:bodyPr wrap="square" lIns="180000" tIns="180000" rIns="180000" rtlCol="0">
            <a:normAutofit/>
          </a:bodyPr>
          <a:lstStyle>
            <a:lvl1pPr marL="0" indent="0">
              <a:lnSpc>
                <a:spcPct val="100000"/>
              </a:lnSpc>
              <a:spcAft>
                <a:spcPts val="500"/>
              </a:spcAft>
              <a:buNone/>
              <a:defRPr lang="en-US" sz="2200" b="0" dirty="0" smtClean="0">
                <a:solidFill>
                  <a:schemeClr val="tx1">
                    <a:lumMod val="65000"/>
                    <a:lumOff val="35000"/>
                  </a:schemeClr>
                </a:solidFill>
              </a:defRPr>
            </a:lvl1pPr>
            <a:lvl2pPr>
              <a:lnSpc>
                <a:spcPct val="100000"/>
              </a:lnSpc>
              <a:spcAft>
                <a:spcPts val="500"/>
              </a:spcAft>
              <a:defRPr lang="en-US" sz="2000" b="0" dirty="0" smtClean="0">
                <a:solidFill>
                  <a:schemeClr val="tx1">
                    <a:lumMod val="65000"/>
                    <a:lumOff val="35000"/>
                  </a:schemeClr>
                </a:solidFill>
              </a:defRPr>
            </a:lvl2pPr>
            <a:lvl3pPr>
              <a:lnSpc>
                <a:spcPct val="100000"/>
              </a:lnSpc>
              <a:spcAft>
                <a:spcPts val="500"/>
              </a:spcAft>
              <a:defRPr lang="en-US" sz="1800" b="0" dirty="0" smtClean="0">
                <a:solidFill>
                  <a:schemeClr val="tx1">
                    <a:lumMod val="65000"/>
                    <a:lumOff val="35000"/>
                  </a:schemeClr>
                </a:solidFill>
              </a:defRPr>
            </a:lvl3pPr>
            <a:lvl4pPr>
              <a:lnSpc>
                <a:spcPct val="100000"/>
              </a:lnSpc>
              <a:spcAft>
                <a:spcPts val="500"/>
              </a:spcAft>
              <a:defRPr lang="en-US" sz="1800" b="0" dirty="0" smtClean="0">
                <a:solidFill>
                  <a:schemeClr val="tx1">
                    <a:lumMod val="65000"/>
                    <a:lumOff val="35000"/>
                  </a:schemeClr>
                </a:solidFill>
              </a:defRPr>
            </a:lvl4pPr>
            <a:lvl5pPr>
              <a:lnSpc>
                <a:spcPct val="100000"/>
              </a:lnSpc>
              <a:spcAft>
                <a:spcPts val="500"/>
              </a:spcAft>
              <a:defRPr lang="en-US" sz="1800" b="0" dirty="0">
                <a:solidFill>
                  <a:schemeClr val="tx1">
                    <a:lumMod val="65000"/>
                    <a:lumOff val="35000"/>
                  </a:schemeClr>
                </a:solidFill>
              </a:defRPr>
            </a:lvl5pPr>
          </a:lstStyle>
          <a:p>
            <a:pPr marL="0" lvl="0">
              <a:spcAft>
                <a:spcPts val="600"/>
              </a:spcAft>
            </a:pPr>
            <a:r>
              <a:rPr lang="en-GB"/>
              <a:t>Click to edit Master text styles</a:t>
            </a:r>
          </a:p>
          <a:p>
            <a:pPr marL="0" lvl="1">
              <a:spcAft>
                <a:spcPts val="600"/>
              </a:spcAft>
            </a:pPr>
            <a:r>
              <a:rPr lang="en-GB"/>
              <a:t>Second level</a:t>
            </a:r>
          </a:p>
          <a:p>
            <a:pPr marL="0" lvl="2">
              <a:spcAft>
                <a:spcPts val="600"/>
              </a:spcAft>
            </a:pPr>
            <a:r>
              <a:rPr lang="en-GB"/>
              <a:t>Third level</a:t>
            </a:r>
          </a:p>
          <a:p>
            <a:pPr marL="0" lvl="3">
              <a:spcAft>
                <a:spcPts val="600"/>
              </a:spcAft>
            </a:pPr>
            <a:r>
              <a:rPr lang="en-GB"/>
              <a:t>Fourth level</a:t>
            </a:r>
          </a:p>
          <a:p>
            <a:pPr marL="0" lvl="4">
              <a:spcAft>
                <a:spcPts val="600"/>
              </a:spcAft>
            </a:pPr>
            <a:r>
              <a:rPr lang="en-GB"/>
              <a:t>Fifth level</a:t>
            </a:r>
            <a:endParaRPr lang="en-US" dirty="0"/>
          </a:p>
        </p:txBody>
      </p:sp>
      <p:sp>
        <p:nvSpPr>
          <p:cNvPr id="11" name="Slide Number Placeholder 3">
            <a:extLst>
              <a:ext uri="{FF2B5EF4-FFF2-40B4-BE49-F238E27FC236}">
                <a16:creationId xmlns:a16="http://schemas.microsoft.com/office/drawing/2014/main" id="{4EDA9DB1-55B6-1A42-B821-0A1F2703A139}"/>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47949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our Bar - Priorities Blank">
    <p:spTree>
      <p:nvGrpSpPr>
        <p:cNvPr id="1" name=""/>
        <p:cNvGrpSpPr/>
        <p:nvPr/>
      </p:nvGrpSpPr>
      <p:grpSpPr>
        <a:xfrm>
          <a:off x="0" y="0"/>
          <a:ext cx="0" cy="0"/>
          <a:chOff x="0" y="0"/>
          <a:chExt cx="0" cy="0"/>
        </a:xfrm>
      </p:grpSpPr>
      <p:sp>
        <p:nvSpPr>
          <p:cNvPr id="7" name="Rectangle 6"/>
          <p:cNvSpPr/>
          <p:nvPr userDrawn="1"/>
        </p:nvSpPr>
        <p:spPr>
          <a:xfrm>
            <a:off x="11844338" y="0"/>
            <a:ext cx="347663"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0"/>
          <p:cNvSpPr>
            <a:spLocks noGrp="1"/>
          </p:cNvSpPr>
          <p:nvPr>
            <p:ph type="title" hasCustomPrompt="1"/>
          </p:nvPr>
        </p:nvSpPr>
        <p:spPr>
          <a:xfrm>
            <a:off x="263351" y="230400"/>
            <a:ext cx="11305257" cy="403200"/>
          </a:xfrm>
        </p:spPr>
        <p:txBody>
          <a:bodyPr anchor="t">
            <a:noAutofit/>
          </a:bodyPr>
          <a:lstStyle>
            <a:lvl1pPr>
              <a:lnSpc>
                <a:spcPct val="100000"/>
              </a:lnSpc>
              <a:defRPr sz="2000" b="1" baseline="0">
                <a:solidFill>
                  <a:schemeClr val="tx2"/>
                </a:solidFill>
                <a:latin typeface="+mn-lt"/>
              </a:defRPr>
            </a:lvl1pPr>
          </a:lstStyle>
          <a:p>
            <a:r>
              <a:rPr lang="en-US" dirty="0"/>
              <a:t>SLIDE TITLE</a:t>
            </a:r>
          </a:p>
        </p:txBody>
      </p:sp>
      <p:sp>
        <p:nvSpPr>
          <p:cNvPr id="4" name="Rectangle 3">
            <a:extLst>
              <a:ext uri="{FF2B5EF4-FFF2-40B4-BE49-F238E27FC236}">
                <a16:creationId xmlns:a16="http://schemas.microsoft.com/office/drawing/2014/main" id="{ED408F68-8C0F-6741-AB1F-115FE1E45353}"/>
              </a:ext>
            </a:extLst>
          </p:cNvPr>
          <p:cNvSpPr/>
          <p:nvPr userDrawn="1"/>
        </p:nvSpPr>
        <p:spPr>
          <a:xfrm>
            <a:off x="11844337" y="0"/>
            <a:ext cx="347663" cy="2276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0" bIns="46800" rtlCol="0" anchor="ctr"/>
          <a:lstStyle/>
          <a:p>
            <a:pPr algn="ctr"/>
            <a:r>
              <a:rPr lang="en-GB" sz="2400" b="1" dirty="0"/>
              <a:t>Attention</a:t>
            </a:r>
            <a:endParaRPr lang="en-US" sz="2400" b="1" dirty="0"/>
          </a:p>
        </p:txBody>
      </p:sp>
      <p:sp>
        <p:nvSpPr>
          <p:cNvPr id="6" name="Slide Number Placeholder 3">
            <a:extLst>
              <a:ext uri="{FF2B5EF4-FFF2-40B4-BE49-F238E27FC236}">
                <a16:creationId xmlns:a16="http://schemas.microsoft.com/office/drawing/2014/main" id="{721ED19A-6361-0F45-9A86-7F694F123D6A}"/>
              </a:ext>
            </a:extLst>
          </p:cNvPr>
          <p:cNvSpPr>
            <a:spLocks noGrp="1"/>
          </p:cNvSpPr>
          <p:nvPr>
            <p:ph type="sldNum" sz="quarter" idx="4"/>
          </p:nvPr>
        </p:nvSpPr>
        <p:spPr>
          <a:xfrm>
            <a:off x="11856640" y="6448251"/>
            <a:ext cx="335360" cy="409749"/>
          </a:xfrm>
          <a:prstGeom prst="rect">
            <a:avLst/>
          </a:prstGeom>
        </p:spPr>
        <p:txBody>
          <a:bodyPr vert="horz" wrap="none" lIns="0" tIns="0" rIns="0" bIns="0" rtlCol="0" anchor="ctr"/>
          <a:lstStyle>
            <a:lvl1pPr>
              <a:defRPr lang="en-US" b="1" spc="-100" baseline="0" smtClean="0">
                <a:solidFill>
                  <a:schemeClr val="bg1"/>
                </a:solidFill>
              </a:defRPr>
            </a:lvl1pPr>
          </a:lstStyle>
          <a:p>
            <a:pPr algn="ctr"/>
            <a:fld id="{8F9449BD-D0D0-EB45-8F66-BA21FED04F66}" type="slidenum">
              <a:rPr lang="en-GB" smtClean="0"/>
              <a:pPr algn="ctr"/>
              <a:t>‹#›</a:t>
            </a:fld>
            <a:endParaRPr lang="en-GB" dirty="0"/>
          </a:p>
        </p:txBody>
      </p:sp>
    </p:spTree>
    <p:extLst>
      <p:ext uri="{BB962C8B-B14F-4D97-AF65-F5344CB8AC3E}">
        <p14:creationId xmlns:p14="http://schemas.microsoft.com/office/powerpoint/2010/main" val="205688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9082584"/>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8" r:id="rId3"/>
    <p:sldLayoutId id="2147483655" r:id="rId4"/>
    <p:sldLayoutId id="2147483666" r:id="rId5"/>
    <p:sldLayoutId id="2147483665" r:id="rId6"/>
    <p:sldLayoutId id="2147483663" r:id="rId7"/>
    <p:sldLayoutId id="2147483660" r:id="rId8"/>
    <p:sldLayoutId id="2147483671" r:id="rId9"/>
    <p:sldLayoutId id="2147483662" r:id="rId10"/>
    <p:sldLayoutId id="2147483672" r:id="rId11"/>
    <p:sldLayoutId id="2147483661" r:id="rId12"/>
    <p:sldLayoutId id="2147483673" r:id="rId13"/>
    <p:sldLayoutId id="2147483680" r:id="rId14"/>
    <p:sldLayoutId id="2147483681" r:id="rId15"/>
    <p:sldLayoutId id="2147483682" r:id="rId16"/>
    <p:sldLayoutId id="2147483683" r:id="rId17"/>
    <p:sldLayoutId id="2147483664" r:id="rId18"/>
    <p:sldLayoutId id="2147483674" r:id="rId19"/>
    <p:sldLayoutId id="2147483670" r:id="rId20"/>
    <p:sldLayoutId id="2147483679"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6" Type="http://schemas.openxmlformats.org/officeDocument/2006/relationships/slide" Target="slide20.xml"/><Relationship Id="rId21" Type="http://schemas.openxmlformats.org/officeDocument/2006/relationships/hyperlink" Target="http://futurefitbusiness.org/ff19" TargetMode="External"/><Relationship Id="rId42" Type="http://schemas.openxmlformats.org/officeDocument/2006/relationships/slide" Target="slide68.xml"/><Relationship Id="rId47" Type="http://schemas.openxmlformats.org/officeDocument/2006/relationships/slide" Target="slide83.xml"/><Relationship Id="rId63" Type="http://schemas.openxmlformats.org/officeDocument/2006/relationships/slide" Target="slide61.xml"/><Relationship Id="rId68" Type="http://schemas.openxmlformats.org/officeDocument/2006/relationships/slide" Target="slide76.xml"/><Relationship Id="rId84" Type="http://schemas.openxmlformats.org/officeDocument/2006/relationships/slide" Target="slide54.xml"/><Relationship Id="rId89" Type="http://schemas.openxmlformats.org/officeDocument/2006/relationships/slide" Target="slide69.xml"/><Relationship Id="rId16" Type="http://schemas.openxmlformats.org/officeDocument/2006/relationships/hyperlink" Target="http://futurefitbusiness.org/ff14" TargetMode="External"/><Relationship Id="rId11" Type="http://schemas.openxmlformats.org/officeDocument/2006/relationships/hyperlink" Target="http://futurefitbusiness.org/ff09" TargetMode="External"/><Relationship Id="rId32" Type="http://schemas.openxmlformats.org/officeDocument/2006/relationships/slide" Target="slide38.xml"/><Relationship Id="rId37" Type="http://schemas.openxmlformats.org/officeDocument/2006/relationships/slide" Target="slide53.xml"/><Relationship Id="rId53" Type="http://schemas.openxmlformats.org/officeDocument/2006/relationships/slide" Target="slide31.xml"/><Relationship Id="rId58" Type="http://schemas.openxmlformats.org/officeDocument/2006/relationships/slide" Target="slide46.xml"/><Relationship Id="rId74" Type="http://schemas.openxmlformats.org/officeDocument/2006/relationships/slide" Target="slide24.xml"/><Relationship Id="rId79" Type="http://schemas.openxmlformats.org/officeDocument/2006/relationships/slide" Target="slide39.xml"/><Relationship Id="rId5" Type="http://schemas.openxmlformats.org/officeDocument/2006/relationships/hyperlink" Target="http://futurefitbusiness.org/ff03" TargetMode="External"/><Relationship Id="rId90" Type="http://schemas.openxmlformats.org/officeDocument/2006/relationships/slide" Target="slide72.xml"/><Relationship Id="rId22" Type="http://schemas.openxmlformats.org/officeDocument/2006/relationships/hyperlink" Target="http://futurefitbusiness.org/ff20" TargetMode="External"/><Relationship Id="rId27" Type="http://schemas.openxmlformats.org/officeDocument/2006/relationships/slide" Target="slide23.xml"/><Relationship Id="rId43" Type="http://schemas.openxmlformats.org/officeDocument/2006/relationships/slide" Target="slide71.xml"/><Relationship Id="rId48" Type="http://schemas.openxmlformats.org/officeDocument/2006/relationships/slide" Target="slide17.xml"/><Relationship Id="rId64" Type="http://schemas.openxmlformats.org/officeDocument/2006/relationships/slide" Target="slide64.xml"/><Relationship Id="rId69" Type="http://schemas.openxmlformats.org/officeDocument/2006/relationships/slide" Target="slide79.xml"/><Relationship Id="rId8" Type="http://schemas.openxmlformats.org/officeDocument/2006/relationships/hyperlink" Target="http://futurefitbusiness.org/ff06" TargetMode="External"/><Relationship Id="rId51" Type="http://schemas.openxmlformats.org/officeDocument/2006/relationships/slide" Target="slide25.xml"/><Relationship Id="rId72" Type="http://schemas.openxmlformats.org/officeDocument/2006/relationships/slide" Target="slide18.xml"/><Relationship Id="rId80" Type="http://schemas.openxmlformats.org/officeDocument/2006/relationships/slide" Target="slide42.xml"/><Relationship Id="rId85" Type="http://schemas.openxmlformats.org/officeDocument/2006/relationships/slide" Target="slide57.xml"/><Relationship Id="rId93" Type="http://schemas.openxmlformats.org/officeDocument/2006/relationships/slide" Target="slide81.xml"/><Relationship Id="rId3" Type="http://schemas.openxmlformats.org/officeDocument/2006/relationships/hyperlink" Target="http://futurefitbusiness.org/ff01" TargetMode="External"/><Relationship Id="rId12" Type="http://schemas.openxmlformats.org/officeDocument/2006/relationships/hyperlink" Target="http://futurefitbusiness.org/ff10" TargetMode="External"/><Relationship Id="rId17" Type="http://schemas.openxmlformats.org/officeDocument/2006/relationships/hyperlink" Target="http://futurefitbusiness.org/ff15" TargetMode="External"/><Relationship Id="rId25" Type="http://schemas.openxmlformats.org/officeDocument/2006/relationships/hyperlink" Target="http://futurefitbusiness.org/ff23" TargetMode="External"/><Relationship Id="rId33" Type="http://schemas.openxmlformats.org/officeDocument/2006/relationships/slide" Target="slide41.xml"/><Relationship Id="rId38" Type="http://schemas.openxmlformats.org/officeDocument/2006/relationships/slide" Target="slide56.xml"/><Relationship Id="rId46" Type="http://schemas.openxmlformats.org/officeDocument/2006/relationships/slide" Target="slide80.xml"/><Relationship Id="rId59" Type="http://schemas.openxmlformats.org/officeDocument/2006/relationships/slide" Target="slide49.xml"/><Relationship Id="rId67" Type="http://schemas.openxmlformats.org/officeDocument/2006/relationships/slide" Target="slide73.xml"/><Relationship Id="rId20" Type="http://schemas.openxmlformats.org/officeDocument/2006/relationships/hyperlink" Target="http://futurefitbusiness.org/ff18" TargetMode="External"/><Relationship Id="rId41" Type="http://schemas.openxmlformats.org/officeDocument/2006/relationships/slide" Target="slide65.xml"/><Relationship Id="rId54" Type="http://schemas.openxmlformats.org/officeDocument/2006/relationships/slide" Target="slide34.xml"/><Relationship Id="rId62" Type="http://schemas.openxmlformats.org/officeDocument/2006/relationships/slide" Target="slide58.xml"/><Relationship Id="rId70" Type="http://schemas.openxmlformats.org/officeDocument/2006/relationships/slide" Target="slide82.xml"/><Relationship Id="rId75" Type="http://schemas.openxmlformats.org/officeDocument/2006/relationships/slide" Target="slide27.xml"/><Relationship Id="rId83" Type="http://schemas.openxmlformats.org/officeDocument/2006/relationships/slide" Target="slide51.xml"/><Relationship Id="rId88" Type="http://schemas.openxmlformats.org/officeDocument/2006/relationships/slide" Target="slide66.xml"/><Relationship Id="rId91" Type="http://schemas.openxmlformats.org/officeDocument/2006/relationships/slide" Target="slide75.xml"/><Relationship Id="rId1" Type="http://schemas.openxmlformats.org/officeDocument/2006/relationships/slideLayout" Target="../slideLayouts/slideLayout4.xml"/><Relationship Id="rId6" Type="http://schemas.openxmlformats.org/officeDocument/2006/relationships/hyperlink" Target="http://futurefitbusiness.org/ff04" TargetMode="External"/><Relationship Id="rId15" Type="http://schemas.openxmlformats.org/officeDocument/2006/relationships/hyperlink" Target="http://futurefitbusiness.org/ff13" TargetMode="External"/><Relationship Id="rId23" Type="http://schemas.openxmlformats.org/officeDocument/2006/relationships/hyperlink" Target="http://futurefitbusiness.org/ff21" TargetMode="External"/><Relationship Id="rId28" Type="http://schemas.openxmlformats.org/officeDocument/2006/relationships/slide" Target="slide26.xml"/><Relationship Id="rId36" Type="http://schemas.openxmlformats.org/officeDocument/2006/relationships/slide" Target="slide50.xml"/><Relationship Id="rId49" Type="http://schemas.openxmlformats.org/officeDocument/2006/relationships/slide" Target="slide19.xml"/><Relationship Id="rId57" Type="http://schemas.openxmlformats.org/officeDocument/2006/relationships/slide" Target="slide43.xml"/><Relationship Id="rId10" Type="http://schemas.openxmlformats.org/officeDocument/2006/relationships/hyperlink" Target="http://futurefitbusiness.org/ff08" TargetMode="External"/><Relationship Id="rId31" Type="http://schemas.openxmlformats.org/officeDocument/2006/relationships/slide" Target="slide35.xml"/><Relationship Id="rId44" Type="http://schemas.openxmlformats.org/officeDocument/2006/relationships/slide" Target="slide74.xml"/><Relationship Id="rId52" Type="http://schemas.openxmlformats.org/officeDocument/2006/relationships/slide" Target="slide28.xml"/><Relationship Id="rId60" Type="http://schemas.openxmlformats.org/officeDocument/2006/relationships/slide" Target="slide52.xml"/><Relationship Id="rId65" Type="http://schemas.openxmlformats.org/officeDocument/2006/relationships/slide" Target="slide67.xml"/><Relationship Id="rId73" Type="http://schemas.openxmlformats.org/officeDocument/2006/relationships/slide" Target="slide21.xml"/><Relationship Id="rId78" Type="http://schemas.openxmlformats.org/officeDocument/2006/relationships/slide" Target="slide36.xml"/><Relationship Id="rId81" Type="http://schemas.openxmlformats.org/officeDocument/2006/relationships/slide" Target="slide45.xml"/><Relationship Id="rId86" Type="http://schemas.openxmlformats.org/officeDocument/2006/relationships/slide" Target="slide60.xml"/><Relationship Id="rId94" Type="http://schemas.openxmlformats.org/officeDocument/2006/relationships/slide" Target="slide84.xml"/><Relationship Id="rId4" Type="http://schemas.openxmlformats.org/officeDocument/2006/relationships/hyperlink" Target="http://futurefitbusiness.org/ff02" TargetMode="External"/><Relationship Id="rId9" Type="http://schemas.openxmlformats.org/officeDocument/2006/relationships/hyperlink" Target="http://futurefitbusiness.org/ff07" TargetMode="External"/><Relationship Id="rId13" Type="http://schemas.openxmlformats.org/officeDocument/2006/relationships/hyperlink" Target="http://futurefitbusiness.org/ff11" TargetMode="External"/><Relationship Id="rId18" Type="http://schemas.openxmlformats.org/officeDocument/2006/relationships/hyperlink" Target="http://futurefitbusiness.org/ff16" TargetMode="External"/><Relationship Id="rId39" Type="http://schemas.openxmlformats.org/officeDocument/2006/relationships/slide" Target="slide59.xml"/><Relationship Id="rId34" Type="http://schemas.openxmlformats.org/officeDocument/2006/relationships/slide" Target="slide44.xml"/><Relationship Id="rId50" Type="http://schemas.openxmlformats.org/officeDocument/2006/relationships/slide" Target="slide22.xml"/><Relationship Id="rId55" Type="http://schemas.openxmlformats.org/officeDocument/2006/relationships/slide" Target="slide37.xml"/><Relationship Id="rId76" Type="http://schemas.openxmlformats.org/officeDocument/2006/relationships/slide" Target="slide30.xml"/><Relationship Id="rId7" Type="http://schemas.openxmlformats.org/officeDocument/2006/relationships/hyperlink" Target="http://futurefitbusiness.org/ff05" TargetMode="External"/><Relationship Id="rId71" Type="http://schemas.openxmlformats.org/officeDocument/2006/relationships/slide" Target="slide16.xml"/><Relationship Id="rId92" Type="http://schemas.openxmlformats.org/officeDocument/2006/relationships/slide" Target="slide78.xml"/><Relationship Id="rId2" Type="http://schemas.openxmlformats.org/officeDocument/2006/relationships/notesSlide" Target="../notesSlides/notesSlide3.xml"/><Relationship Id="rId29" Type="http://schemas.openxmlformats.org/officeDocument/2006/relationships/slide" Target="slide29.xml"/><Relationship Id="rId24" Type="http://schemas.openxmlformats.org/officeDocument/2006/relationships/hyperlink" Target="http://futurefitbusiness.org/ff22" TargetMode="External"/><Relationship Id="rId40" Type="http://schemas.openxmlformats.org/officeDocument/2006/relationships/slide" Target="slide62.xml"/><Relationship Id="rId45" Type="http://schemas.openxmlformats.org/officeDocument/2006/relationships/slide" Target="slide77.xml"/><Relationship Id="rId66" Type="http://schemas.openxmlformats.org/officeDocument/2006/relationships/slide" Target="slide70.xml"/><Relationship Id="rId87" Type="http://schemas.openxmlformats.org/officeDocument/2006/relationships/slide" Target="slide63.xml"/><Relationship Id="rId61" Type="http://schemas.openxmlformats.org/officeDocument/2006/relationships/slide" Target="slide55.xml"/><Relationship Id="rId82" Type="http://schemas.openxmlformats.org/officeDocument/2006/relationships/slide" Target="slide48.xml"/><Relationship Id="rId19" Type="http://schemas.openxmlformats.org/officeDocument/2006/relationships/hyperlink" Target="http://futurefitbusiness.org/ff17" TargetMode="External"/><Relationship Id="rId14" Type="http://schemas.openxmlformats.org/officeDocument/2006/relationships/hyperlink" Target="http://futurefitbusiness.org/ff12" TargetMode="External"/><Relationship Id="rId30" Type="http://schemas.openxmlformats.org/officeDocument/2006/relationships/slide" Target="slide32.xml"/><Relationship Id="rId35" Type="http://schemas.openxmlformats.org/officeDocument/2006/relationships/slide" Target="slide47.xml"/><Relationship Id="rId56" Type="http://schemas.openxmlformats.org/officeDocument/2006/relationships/slide" Target="slide40.xml"/><Relationship Id="rId77" Type="http://schemas.openxmlformats.org/officeDocument/2006/relationships/slide" Target="slide33.xml"/></Relationships>
</file>

<file path=ppt/slides/_rels/slide14.xml.rels><?xml version="1.0" encoding="UTF-8" standalone="yes"?>
<Relationships xmlns="http://schemas.openxmlformats.org/package/2006/relationships"><Relationship Id="rId26" Type="http://schemas.openxmlformats.org/officeDocument/2006/relationships/slide" Target="slide20.xml"/><Relationship Id="rId21" Type="http://schemas.openxmlformats.org/officeDocument/2006/relationships/hyperlink" Target="http://futurefitbusiness.org/ff19" TargetMode="External"/><Relationship Id="rId42" Type="http://schemas.openxmlformats.org/officeDocument/2006/relationships/slide" Target="slide68.xml"/><Relationship Id="rId47" Type="http://schemas.openxmlformats.org/officeDocument/2006/relationships/slide" Target="slide83.xml"/><Relationship Id="rId63" Type="http://schemas.openxmlformats.org/officeDocument/2006/relationships/slide" Target="slide61.xml"/><Relationship Id="rId68" Type="http://schemas.openxmlformats.org/officeDocument/2006/relationships/slide" Target="slide76.xml"/><Relationship Id="rId84" Type="http://schemas.openxmlformats.org/officeDocument/2006/relationships/slide" Target="slide54.xml"/><Relationship Id="rId89" Type="http://schemas.openxmlformats.org/officeDocument/2006/relationships/slide" Target="slide69.xml"/><Relationship Id="rId16" Type="http://schemas.openxmlformats.org/officeDocument/2006/relationships/hyperlink" Target="http://futurefitbusiness.org/ff14" TargetMode="External"/><Relationship Id="rId11" Type="http://schemas.openxmlformats.org/officeDocument/2006/relationships/hyperlink" Target="http://futurefitbusiness.org/ff09" TargetMode="External"/><Relationship Id="rId32" Type="http://schemas.openxmlformats.org/officeDocument/2006/relationships/slide" Target="slide38.xml"/><Relationship Id="rId37" Type="http://schemas.openxmlformats.org/officeDocument/2006/relationships/slide" Target="slide53.xml"/><Relationship Id="rId53" Type="http://schemas.openxmlformats.org/officeDocument/2006/relationships/slide" Target="slide31.xml"/><Relationship Id="rId58" Type="http://schemas.openxmlformats.org/officeDocument/2006/relationships/slide" Target="slide46.xml"/><Relationship Id="rId74" Type="http://schemas.openxmlformats.org/officeDocument/2006/relationships/slide" Target="slide24.xml"/><Relationship Id="rId79" Type="http://schemas.openxmlformats.org/officeDocument/2006/relationships/slide" Target="slide39.xml"/><Relationship Id="rId5" Type="http://schemas.openxmlformats.org/officeDocument/2006/relationships/hyperlink" Target="http://futurefitbusiness.org/ff03" TargetMode="External"/><Relationship Id="rId90" Type="http://schemas.openxmlformats.org/officeDocument/2006/relationships/slide" Target="slide72.xml"/><Relationship Id="rId22" Type="http://schemas.openxmlformats.org/officeDocument/2006/relationships/hyperlink" Target="http://futurefitbusiness.org/ff20" TargetMode="External"/><Relationship Id="rId27" Type="http://schemas.openxmlformats.org/officeDocument/2006/relationships/slide" Target="slide23.xml"/><Relationship Id="rId43" Type="http://schemas.openxmlformats.org/officeDocument/2006/relationships/slide" Target="slide71.xml"/><Relationship Id="rId48" Type="http://schemas.openxmlformats.org/officeDocument/2006/relationships/slide" Target="slide17.xml"/><Relationship Id="rId64" Type="http://schemas.openxmlformats.org/officeDocument/2006/relationships/slide" Target="slide64.xml"/><Relationship Id="rId69" Type="http://schemas.openxmlformats.org/officeDocument/2006/relationships/slide" Target="slide79.xml"/><Relationship Id="rId8" Type="http://schemas.openxmlformats.org/officeDocument/2006/relationships/hyperlink" Target="http://futurefitbusiness.org/ff06" TargetMode="External"/><Relationship Id="rId51" Type="http://schemas.openxmlformats.org/officeDocument/2006/relationships/slide" Target="slide25.xml"/><Relationship Id="rId72" Type="http://schemas.openxmlformats.org/officeDocument/2006/relationships/slide" Target="slide18.xml"/><Relationship Id="rId80" Type="http://schemas.openxmlformats.org/officeDocument/2006/relationships/slide" Target="slide42.xml"/><Relationship Id="rId85" Type="http://schemas.openxmlformats.org/officeDocument/2006/relationships/slide" Target="slide57.xml"/><Relationship Id="rId93" Type="http://schemas.openxmlformats.org/officeDocument/2006/relationships/slide" Target="slide81.xml"/><Relationship Id="rId3" Type="http://schemas.openxmlformats.org/officeDocument/2006/relationships/hyperlink" Target="http://futurefitbusiness.org/ff01" TargetMode="External"/><Relationship Id="rId12" Type="http://schemas.openxmlformats.org/officeDocument/2006/relationships/hyperlink" Target="http://futurefitbusiness.org/ff10" TargetMode="External"/><Relationship Id="rId17" Type="http://schemas.openxmlformats.org/officeDocument/2006/relationships/hyperlink" Target="http://futurefitbusiness.org/ff15" TargetMode="External"/><Relationship Id="rId25" Type="http://schemas.openxmlformats.org/officeDocument/2006/relationships/hyperlink" Target="http://futurefitbusiness.org/ff23" TargetMode="External"/><Relationship Id="rId33" Type="http://schemas.openxmlformats.org/officeDocument/2006/relationships/slide" Target="slide41.xml"/><Relationship Id="rId38" Type="http://schemas.openxmlformats.org/officeDocument/2006/relationships/slide" Target="slide56.xml"/><Relationship Id="rId46" Type="http://schemas.openxmlformats.org/officeDocument/2006/relationships/slide" Target="slide80.xml"/><Relationship Id="rId59" Type="http://schemas.openxmlformats.org/officeDocument/2006/relationships/slide" Target="slide49.xml"/><Relationship Id="rId67" Type="http://schemas.openxmlformats.org/officeDocument/2006/relationships/slide" Target="slide73.xml"/><Relationship Id="rId20" Type="http://schemas.openxmlformats.org/officeDocument/2006/relationships/hyperlink" Target="http://futurefitbusiness.org/ff18" TargetMode="External"/><Relationship Id="rId41" Type="http://schemas.openxmlformats.org/officeDocument/2006/relationships/slide" Target="slide65.xml"/><Relationship Id="rId54" Type="http://schemas.openxmlformats.org/officeDocument/2006/relationships/slide" Target="slide34.xml"/><Relationship Id="rId62" Type="http://schemas.openxmlformats.org/officeDocument/2006/relationships/slide" Target="slide58.xml"/><Relationship Id="rId70" Type="http://schemas.openxmlformats.org/officeDocument/2006/relationships/slide" Target="slide82.xml"/><Relationship Id="rId75" Type="http://schemas.openxmlformats.org/officeDocument/2006/relationships/slide" Target="slide27.xml"/><Relationship Id="rId83" Type="http://schemas.openxmlformats.org/officeDocument/2006/relationships/slide" Target="slide51.xml"/><Relationship Id="rId88" Type="http://schemas.openxmlformats.org/officeDocument/2006/relationships/slide" Target="slide66.xml"/><Relationship Id="rId91" Type="http://schemas.openxmlformats.org/officeDocument/2006/relationships/slide" Target="slide75.xml"/><Relationship Id="rId1" Type="http://schemas.openxmlformats.org/officeDocument/2006/relationships/slideLayout" Target="../slideLayouts/slideLayout4.xml"/><Relationship Id="rId6" Type="http://schemas.openxmlformats.org/officeDocument/2006/relationships/hyperlink" Target="http://futurefitbusiness.org/ff04" TargetMode="External"/><Relationship Id="rId15" Type="http://schemas.openxmlformats.org/officeDocument/2006/relationships/hyperlink" Target="http://futurefitbusiness.org/ff13" TargetMode="External"/><Relationship Id="rId23" Type="http://schemas.openxmlformats.org/officeDocument/2006/relationships/hyperlink" Target="http://futurefitbusiness.org/ff21" TargetMode="External"/><Relationship Id="rId28" Type="http://schemas.openxmlformats.org/officeDocument/2006/relationships/slide" Target="slide26.xml"/><Relationship Id="rId36" Type="http://schemas.openxmlformats.org/officeDocument/2006/relationships/slide" Target="slide50.xml"/><Relationship Id="rId49" Type="http://schemas.openxmlformats.org/officeDocument/2006/relationships/slide" Target="slide19.xml"/><Relationship Id="rId57" Type="http://schemas.openxmlformats.org/officeDocument/2006/relationships/slide" Target="slide43.xml"/><Relationship Id="rId10" Type="http://schemas.openxmlformats.org/officeDocument/2006/relationships/hyperlink" Target="http://futurefitbusiness.org/ff08" TargetMode="External"/><Relationship Id="rId31" Type="http://schemas.openxmlformats.org/officeDocument/2006/relationships/slide" Target="slide35.xml"/><Relationship Id="rId44" Type="http://schemas.openxmlformats.org/officeDocument/2006/relationships/slide" Target="slide74.xml"/><Relationship Id="rId52" Type="http://schemas.openxmlformats.org/officeDocument/2006/relationships/slide" Target="slide28.xml"/><Relationship Id="rId60" Type="http://schemas.openxmlformats.org/officeDocument/2006/relationships/slide" Target="slide52.xml"/><Relationship Id="rId65" Type="http://schemas.openxmlformats.org/officeDocument/2006/relationships/slide" Target="slide67.xml"/><Relationship Id="rId73" Type="http://schemas.openxmlformats.org/officeDocument/2006/relationships/slide" Target="slide21.xml"/><Relationship Id="rId78" Type="http://schemas.openxmlformats.org/officeDocument/2006/relationships/slide" Target="slide36.xml"/><Relationship Id="rId81" Type="http://schemas.openxmlformats.org/officeDocument/2006/relationships/slide" Target="slide45.xml"/><Relationship Id="rId86" Type="http://schemas.openxmlformats.org/officeDocument/2006/relationships/slide" Target="slide60.xml"/><Relationship Id="rId94" Type="http://schemas.openxmlformats.org/officeDocument/2006/relationships/slide" Target="slide84.xml"/><Relationship Id="rId4" Type="http://schemas.openxmlformats.org/officeDocument/2006/relationships/hyperlink" Target="http://futurefitbusiness.org/ff02" TargetMode="External"/><Relationship Id="rId9" Type="http://schemas.openxmlformats.org/officeDocument/2006/relationships/hyperlink" Target="http://futurefitbusiness.org/ff07" TargetMode="External"/><Relationship Id="rId13" Type="http://schemas.openxmlformats.org/officeDocument/2006/relationships/hyperlink" Target="http://futurefitbusiness.org/ff11" TargetMode="External"/><Relationship Id="rId18" Type="http://schemas.openxmlformats.org/officeDocument/2006/relationships/hyperlink" Target="http://futurefitbusiness.org/ff16" TargetMode="External"/><Relationship Id="rId39" Type="http://schemas.openxmlformats.org/officeDocument/2006/relationships/slide" Target="slide59.xml"/><Relationship Id="rId34" Type="http://schemas.openxmlformats.org/officeDocument/2006/relationships/slide" Target="slide44.xml"/><Relationship Id="rId50" Type="http://schemas.openxmlformats.org/officeDocument/2006/relationships/slide" Target="slide22.xml"/><Relationship Id="rId55" Type="http://schemas.openxmlformats.org/officeDocument/2006/relationships/slide" Target="slide37.xml"/><Relationship Id="rId76" Type="http://schemas.openxmlformats.org/officeDocument/2006/relationships/slide" Target="slide30.xml"/><Relationship Id="rId7" Type="http://schemas.openxmlformats.org/officeDocument/2006/relationships/hyperlink" Target="http://futurefitbusiness.org/ff05" TargetMode="External"/><Relationship Id="rId71" Type="http://schemas.openxmlformats.org/officeDocument/2006/relationships/slide" Target="slide16.xml"/><Relationship Id="rId92" Type="http://schemas.openxmlformats.org/officeDocument/2006/relationships/slide" Target="slide78.xml"/><Relationship Id="rId2" Type="http://schemas.openxmlformats.org/officeDocument/2006/relationships/notesSlide" Target="../notesSlides/notesSlide4.xml"/><Relationship Id="rId29" Type="http://schemas.openxmlformats.org/officeDocument/2006/relationships/slide" Target="slide29.xml"/><Relationship Id="rId24" Type="http://schemas.openxmlformats.org/officeDocument/2006/relationships/hyperlink" Target="http://futurefitbusiness.org/ff22" TargetMode="External"/><Relationship Id="rId40" Type="http://schemas.openxmlformats.org/officeDocument/2006/relationships/slide" Target="slide62.xml"/><Relationship Id="rId45" Type="http://schemas.openxmlformats.org/officeDocument/2006/relationships/slide" Target="slide77.xml"/><Relationship Id="rId66" Type="http://schemas.openxmlformats.org/officeDocument/2006/relationships/slide" Target="slide70.xml"/><Relationship Id="rId87" Type="http://schemas.openxmlformats.org/officeDocument/2006/relationships/slide" Target="slide63.xml"/><Relationship Id="rId61" Type="http://schemas.openxmlformats.org/officeDocument/2006/relationships/slide" Target="slide55.xml"/><Relationship Id="rId82" Type="http://schemas.openxmlformats.org/officeDocument/2006/relationships/slide" Target="slide48.xml"/><Relationship Id="rId19" Type="http://schemas.openxmlformats.org/officeDocument/2006/relationships/hyperlink" Target="http://futurefitbusiness.org/ff17" TargetMode="External"/><Relationship Id="rId14" Type="http://schemas.openxmlformats.org/officeDocument/2006/relationships/hyperlink" Target="http://futurefitbusiness.org/ff12" TargetMode="External"/><Relationship Id="rId30" Type="http://schemas.openxmlformats.org/officeDocument/2006/relationships/slide" Target="slide32.xml"/><Relationship Id="rId35" Type="http://schemas.openxmlformats.org/officeDocument/2006/relationships/slide" Target="slide47.xml"/><Relationship Id="rId56" Type="http://schemas.openxmlformats.org/officeDocument/2006/relationships/slide" Target="slide40.xml"/><Relationship Id="rId77" Type="http://schemas.openxmlformats.org/officeDocument/2006/relationships/slide" Target="slide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2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9.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3.xml"/><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3592" y="2172816"/>
            <a:ext cx="9406458" cy="1452563"/>
          </a:xfrm>
        </p:spPr>
        <p:txBody>
          <a:bodyPr>
            <a:normAutofit/>
          </a:bodyPr>
          <a:lstStyle/>
          <a:p>
            <a:r>
              <a:rPr lang="en-GB" dirty="0"/>
              <a:t>[Company] Health Check</a:t>
            </a:r>
            <a:endParaRPr lang="en-US" dirty="0"/>
          </a:p>
        </p:txBody>
      </p:sp>
      <p:sp>
        <p:nvSpPr>
          <p:cNvPr id="3" name="Subtitle 2"/>
          <p:cNvSpPr>
            <a:spLocks noGrp="1"/>
          </p:cNvSpPr>
          <p:nvPr>
            <p:ph type="subTitle" idx="1"/>
          </p:nvPr>
        </p:nvSpPr>
        <p:spPr>
          <a:xfrm>
            <a:off x="2423592" y="3789040"/>
            <a:ext cx="9145016" cy="2880320"/>
          </a:xfrm>
        </p:spPr>
        <p:txBody>
          <a:bodyPr>
            <a:normAutofit/>
          </a:bodyPr>
          <a:lstStyle/>
          <a:p>
            <a:pPr>
              <a:spcAft>
                <a:spcPts val="1800"/>
              </a:spcAft>
            </a:pPr>
            <a:r>
              <a:rPr lang="en-GB" sz="2800" dirty="0"/>
              <a:t>Exploring how well [Company]’s ambitions and actions align </a:t>
            </a:r>
            <a:br>
              <a:rPr lang="en-GB" sz="2800" dirty="0"/>
            </a:br>
            <a:r>
              <a:rPr lang="en-GB" sz="2800" dirty="0"/>
              <a:t>with the pursuit of an economically inclusive, socially just, </a:t>
            </a:r>
            <a:br>
              <a:rPr lang="en-GB" sz="2800" dirty="0"/>
            </a:br>
            <a:r>
              <a:rPr lang="en-GB" sz="2800" dirty="0"/>
              <a:t>and environmentally restorative future.</a:t>
            </a:r>
            <a:endParaRPr lang="en-GB" sz="2800" b="1" i="1" dirty="0"/>
          </a:p>
          <a:p>
            <a:pPr>
              <a:spcAft>
                <a:spcPts val="1800"/>
              </a:spcAft>
            </a:pPr>
            <a:r>
              <a:rPr lang="en-GB" sz="2800" b="1" i="1" dirty="0"/>
              <a:t>[Date]</a:t>
            </a:r>
            <a:br>
              <a:rPr lang="en-GB" sz="2800" b="1" i="1" dirty="0"/>
            </a:br>
            <a:endParaRPr lang="en-GB" sz="2800" i="1" dirty="0"/>
          </a:p>
        </p:txBody>
      </p:sp>
      <p:pic>
        <p:nvPicPr>
          <p:cNvPr id="5" name="Picture 4">
            <a:extLst>
              <a:ext uri="{FF2B5EF4-FFF2-40B4-BE49-F238E27FC236}">
                <a16:creationId xmlns:a16="http://schemas.microsoft.com/office/drawing/2014/main" id="{38DA4855-79A3-0742-A01C-EA558FC0645A}"/>
              </a:ext>
            </a:extLst>
          </p:cNvPr>
          <p:cNvPicPr>
            <a:picLocks noChangeAspect="1"/>
          </p:cNvPicPr>
          <p:nvPr/>
        </p:nvPicPr>
        <p:blipFill>
          <a:blip r:embed="rId2"/>
          <a:srcRect/>
          <a:stretch/>
        </p:blipFill>
        <p:spPr>
          <a:xfrm>
            <a:off x="1127448" y="1010805"/>
            <a:ext cx="4483100" cy="1242924"/>
          </a:xfrm>
          <a:prstGeom prst="rect">
            <a:avLst/>
          </a:prstGeom>
        </p:spPr>
      </p:pic>
    </p:spTree>
    <p:extLst>
      <p:ext uri="{BB962C8B-B14F-4D97-AF65-F5344CB8AC3E}">
        <p14:creationId xmlns:p14="http://schemas.microsoft.com/office/powerpoint/2010/main" val="66819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6EB5-28D3-2C47-BEF1-B8778CEAC7EC}"/>
              </a:ext>
            </a:extLst>
          </p:cNvPr>
          <p:cNvSpPr>
            <a:spLocks noGrp="1"/>
          </p:cNvSpPr>
          <p:nvPr>
            <p:ph type="ctrTitle"/>
          </p:nvPr>
        </p:nvSpPr>
        <p:spPr/>
        <p:txBody>
          <a:bodyPr/>
          <a:lstStyle/>
          <a:p>
            <a:r>
              <a:rPr lang="en-GB" dirty="0"/>
              <a:t>Executive summary</a:t>
            </a:r>
            <a:endParaRPr lang="en-US" dirty="0"/>
          </a:p>
        </p:txBody>
      </p:sp>
    </p:spTree>
    <p:extLst>
      <p:ext uri="{BB962C8B-B14F-4D97-AF65-F5344CB8AC3E}">
        <p14:creationId xmlns:p14="http://schemas.microsoft.com/office/powerpoint/2010/main" val="50886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57E186-44B6-8D42-8C21-79FF0A84E5FB}"/>
              </a:ext>
            </a:extLst>
          </p:cNvPr>
          <p:cNvSpPr>
            <a:spLocks noGrp="1"/>
          </p:cNvSpPr>
          <p:nvPr>
            <p:ph type="title"/>
          </p:nvPr>
        </p:nvSpPr>
        <p:spPr/>
        <p:txBody>
          <a:bodyPr/>
          <a:lstStyle/>
          <a:p>
            <a:r>
              <a:rPr lang="en-US" sz="2800" dirty="0"/>
              <a:t>High-level reflections on [Company]’s current position</a:t>
            </a:r>
          </a:p>
        </p:txBody>
      </p:sp>
      <p:sp>
        <p:nvSpPr>
          <p:cNvPr id="5" name="Text Placeholder 4">
            <a:extLst>
              <a:ext uri="{FF2B5EF4-FFF2-40B4-BE49-F238E27FC236}">
                <a16:creationId xmlns:a16="http://schemas.microsoft.com/office/drawing/2014/main" id="{052AFA9C-D70B-1145-9902-7412C808E169}"/>
              </a:ext>
            </a:extLst>
          </p:cNvPr>
          <p:cNvSpPr>
            <a:spLocks noGrp="1"/>
          </p:cNvSpPr>
          <p:nvPr>
            <p:ph type="body" sz="quarter" idx="10"/>
          </p:nvPr>
        </p:nvSpPr>
        <p:spPr>
          <a:xfrm>
            <a:off x="191343" y="980728"/>
            <a:ext cx="11493275" cy="5688631"/>
          </a:xfrm>
          <a:ln>
            <a:noFill/>
          </a:ln>
        </p:spPr>
        <p:txBody>
          <a:bodyPr tIns="108000" bIns="36000">
            <a:noAutofit/>
          </a:bodyPr>
          <a:lstStyle/>
          <a:p>
            <a:pPr marL="342900" indent="-342900">
              <a:spcBef>
                <a:spcPts val="0"/>
              </a:spcBef>
              <a:spcAft>
                <a:spcPts val="1200"/>
              </a:spcAft>
              <a:buFont typeface="Arial" panose="020B0604020202020204" pitchFamily="34" charset="0"/>
              <a:buChar char="•"/>
            </a:pPr>
            <a:r>
              <a:rPr lang="en-US" sz="2600" dirty="0"/>
              <a:t>[To be filled in after undertaking the Health Check.]</a:t>
            </a:r>
          </a:p>
        </p:txBody>
      </p:sp>
    </p:spTree>
    <p:extLst>
      <p:ext uri="{BB962C8B-B14F-4D97-AF65-F5344CB8AC3E}">
        <p14:creationId xmlns:p14="http://schemas.microsoft.com/office/powerpoint/2010/main" val="46107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57E186-44B6-8D42-8C21-79FF0A84E5FB}"/>
              </a:ext>
            </a:extLst>
          </p:cNvPr>
          <p:cNvSpPr>
            <a:spLocks noGrp="1"/>
          </p:cNvSpPr>
          <p:nvPr>
            <p:ph type="title"/>
          </p:nvPr>
        </p:nvSpPr>
        <p:spPr/>
        <p:txBody>
          <a:bodyPr/>
          <a:lstStyle/>
          <a:p>
            <a:r>
              <a:rPr lang="en-US" dirty="0"/>
              <a:t>High-level reflections on [Company]’s current position</a:t>
            </a:r>
          </a:p>
        </p:txBody>
      </p:sp>
      <p:sp>
        <p:nvSpPr>
          <p:cNvPr id="5" name="Text Placeholder 4">
            <a:extLst>
              <a:ext uri="{FF2B5EF4-FFF2-40B4-BE49-F238E27FC236}">
                <a16:creationId xmlns:a16="http://schemas.microsoft.com/office/drawing/2014/main" id="{052AFA9C-D70B-1145-9902-7412C808E169}"/>
              </a:ext>
            </a:extLst>
          </p:cNvPr>
          <p:cNvSpPr>
            <a:spLocks noGrp="1"/>
          </p:cNvSpPr>
          <p:nvPr>
            <p:ph type="body" sz="quarter" idx="10"/>
          </p:nvPr>
        </p:nvSpPr>
        <p:spPr>
          <a:ln>
            <a:noFill/>
          </a:ln>
        </p:spPr>
        <p:txBody>
          <a:bodyPr rIns="108000">
            <a:normAutofit/>
          </a:bodyPr>
          <a:lstStyle/>
          <a:p>
            <a:pPr>
              <a:spcAft>
                <a:spcPts val="1000"/>
              </a:spcAft>
            </a:pPr>
            <a:r>
              <a:rPr lang="en-US" sz="2800" b="1" dirty="0">
                <a:solidFill>
                  <a:schemeClr val="bg2"/>
                </a:solidFill>
              </a:rPr>
              <a:t>Progression towards the 23 Future-Fit Break-Even Goals</a:t>
            </a:r>
          </a:p>
          <a:p>
            <a:pPr>
              <a:spcAft>
                <a:spcPts val="1000"/>
              </a:spcAft>
            </a:pPr>
            <a:r>
              <a:rPr lang="en-US" sz="2600" dirty="0"/>
              <a:t>Our analysis suggests that…</a:t>
            </a:r>
          </a:p>
          <a:p>
            <a:pPr marL="457200" lvl="1" indent="0">
              <a:spcAft>
                <a:spcPts val="1000"/>
              </a:spcAft>
              <a:buClr>
                <a:schemeClr val="tx1">
                  <a:lumMod val="65000"/>
                  <a:lumOff val="35000"/>
                </a:schemeClr>
              </a:buClr>
              <a:buNone/>
            </a:pPr>
            <a:r>
              <a:rPr lang="en-GB" sz="2600" dirty="0">
                <a:solidFill>
                  <a:schemeClr val="accent1"/>
                </a:solidFill>
                <a:latin typeface="Calibri" charset="0"/>
                <a:ea typeface="Calibri" charset="0"/>
                <a:cs typeface="Times New Roman" charset="0"/>
              </a:rPr>
              <a:t>◉</a:t>
            </a:r>
            <a:r>
              <a:rPr lang="en-GB" sz="2600" dirty="0">
                <a:solidFill>
                  <a:schemeClr val="bg1">
                    <a:lumMod val="75000"/>
                  </a:schemeClr>
                </a:solidFill>
                <a:latin typeface="Calibri" charset="0"/>
                <a:ea typeface="Calibri" charset="0"/>
                <a:cs typeface="Times New Roman" charset="0"/>
              </a:rPr>
              <a:t>◉◉◉  	 </a:t>
            </a:r>
            <a:r>
              <a:rPr lang="en-US" sz="2600" b="1" dirty="0">
                <a:solidFill>
                  <a:schemeClr val="accent1"/>
                </a:solidFill>
                <a:latin typeface="Calibri" charset="0"/>
                <a:ea typeface="Calibri" charset="0"/>
                <a:cs typeface="Times New Roman" charset="0"/>
              </a:rPr>
              <a:t>X</a:t>
            </a:r>
            <a:r>
              <a:rPr lang="en-US" sz="2600" dirty="0"/>
              <a:t> goals: </a:t>
            </a:r>
            <a:r>
              <a:rPr lang="en-US" sz="2600" b="1" dirty="0">
                <a:solidFill>
                  <a:schemeClr val="accent1"/>
                </a:solidFill>
              </a:rPr>
              <a:t>already on course </a:t>
            </a:r>
            <a:r>
              <a:rPr lang="en-US" sz="2600" dirty="0"/>
              <a:t>to reaching future-fitness</a:t>
            </a:r>
          </a:p>
          <a:p>
            <a:pPr marL="457200" lvl="1" indent="0">
              <a:spcAft>
                <a:spcPts val="1000"/>
              </a:spcAft>
              <a:buClr>
                <a:schemeClr val="tx1">
                  <a:lumMod val="65000"/>
                  <a:lumOff val="35000"/>
                </a:schemeClr>
              </a:buClr>
              <a:buNone/>
            </a:pPr>
            <a:r>
              <a:rPr lang="en-GB" sz="2600" dirty="0">
                <a:solidFill>
                  <a:srgbClr val="FFC000"/>
                </a:solidFill>
                <a:latin typeface="Calibri" charset="0"/>
                <a:ea typeface="Calibri" charset="0"/>
                <a:cs typeface="Times New Roman" charset="0"/>
              </a:rPr>
              <a:t>◉◉</a:t>
            </a:r>
            <a:r>
              <a:rPr lang="en-GB" sz="2600" dirty="0">
                <a:solidFill>
                  <a:schemeClr val="bg1">
                    <a:lumMod val="75000"/>
                  </a:schemeClr>
                </a:solidFill>
                <a:latin typeface="Calibri" charset="0"/>
                <a:ea typeface="Calibri" charset="0"/>
                <a:cs typeface="Times New Roman" charset="0"/>
              </a:rPr>
              <a:t>◉◉    </a:t>
            </a:r>
            <a:r>
              <a:rPr lang="en-US" sz="2600" b="1" dirty="0">
                <a:solidFill>
                  <a:srgbClr val="FFC000"/>
                </a:solidFill>
                <a:latin typeface="Calibri" charset="0"/>
                <a:ea typeface="Calibri" charset="0"/>
                <a:cs typeface="Times New Roman" charset="0"/>
              </a:rPr>
              <a:t>X</a:t>
            </a:r>
            <a:r>
              <a:rPr lang="en-US" sz="2600" b="1" i="1" dirty="0">
                <a:solidFill>
                  <a:schemeClr val="tx2"/>
                </a:solidFill>
              </a:rPr>
              <a:t> </a:t>
            </a:r>
            <a:r>
              <a:rPr lang="en-US" sz="2600" dirty="0"/>
              <a:t>goals:</a:t>
            </a:r>
            <a:r>
              <a:rPr lang="en-US" sz="2600" b="1" dirty="0">
                <a:solidFill>
                  <a:schemeClr val="tx2"/>
                </a:solidFill>
              </a:rPr>
              <a:t> </a:t>
            </a:r>
            <a:r>
              <a:rPr lang="en-US" sz="2600" b="1" dirty="0">
                <a:solidFill>
                  <a:srgbClr val="FFC000"/>
                </a:solidFill>
              </a:rPr>
              <a:t>minor action </a:t>
            </a:r>
            <a:r>
              <a:rPr lang="en-US" sz="2600" dirty="0"/>
              <a:t>is needed to get on a path to future-fitness</a:t>
            </a:r>
          </a:p>
          <a:p>
            <a:pPr marL="457200" lvl="1" indent="0">
              <a:spcAft>
                <a:spcPts val="1000"/>
              </a:spcAft>
              <a:buClr>
                <a:schemeClr val="tx1">
                  <a:lumMod val="65000"/>
                  <a:lumOff val="35000"/>
                </a:schemeClr>
              </a:buClr>
              <a:buNone/>
            </a:pPr>
            <a:r>
              <a:rPr lang="en-GB" sz="2600" dirty="0">
                <a:solidFill>
                  <a:schemeClr val="bg2"/>
                </a:solidFill>
                <a:latin typeface="Calibri" charset="0"/>
                <a:ea typeface="Calibri" charset="0"/>
                <a:cs typeface="Times New Roman" charset="0"/>
              </a:rPr>
              <a:t>◉◉◉</a:t>
            </a:r>
            <a:r>
              <a:rPr lang="en-GB" sz="2600" dirty="0">
                <a:solidFill>
                  <a:srgbClr val="FFFFFF">
                    <a:lumMod val="75000"/>
                  </a:srgbClr>
                </a:solidFill>
                <a:latin typeface="Calibri" charset="0"/>
                <a:ea typeface="Calibri" charset="0"/>
                <a:cs typeface="Times New Roman" charset="0"/>
              </a:rPr>
              <a:t>◉    </a:t>
            </a:r>
            <a:r>
              <a:rPr lang="en-US" sz="2600" b="1" dirty="0">
                <a:solidFill>
                  <a:schemeClr val="bg2"/>
                </a:solidFill>
                <a:latin typeface="Calibri" charset="0"/>
                <a:ea typeface="Calibri" charset="0"/>
                <a:cs typeface="Times New Roman" charset="0"/>
              </a:rPr>
              <a:t>X</a:t>
            </a:r>
            <a:r>
              <a:rPr lang="en-US" sz="2600" dirty="0"/>
              <a:t> goals: </a:t>
            </a:r>
            <a:r>
              <a:rPr lang="en-US" sz="2600" b="1" dirty="0">
                <a:solidFill>
                  <a:schemeClr val="bg2"/>
                </a:solidFill>
              </a:rPr>
              <a:t>more significant action </a:t>
            </a:r>
            <a:r>
              <a:rPr lang="en-US" sz="2600" i="1" dirty="0"/>
              <a:t>may </a:t>
            </a:r>
            <a:r>
              <a:rPr lang="en-US" sz="2600" dirty="0"/>
              <a:t>be required</a:t>
            </a:r>
          </a:p>
          <a:p>
            <a:pPr marL="457200" lvl="1" indent="0">
              <a:spcAft>
                <a:spcPts val="1000"/>
              </a:spcAft>
              <a:buClr>
                <a:schemeClr val="tx1">
                  <a:lumMod val="65000"/>
                  <a:lumOff val="35000"/>
                </a:schemeClr>
              </a:buClr>
              <a:buNone/>
            </a:pPr>
            <a:r>
              <a:rPr lang="en-GB" sz="2600" dirty="0">
                <a:solidFill>
                  <a:srgbClr val="C00000"/>
                </a:solidFill>
                <a:latin typeface="Calibri" charset="0"/>
                <a:ea typeface="Calibri" charset="0"/>
                <a:cs typeface="Times New Roman" charset="0"/>
              </a:rPr>
              <a:t>◉◉◉◉    </a:t>
            </a:r>
            <a:r>
              <a:rPr lang="en-US" sz="2600" b="1" dirty="0">
                <a:solidFill>
                  <a:srgbClr val="C00000"/>
                </a:solidFill>
                <a:latin typeface="Calibri" charset="0"/>
                <a:ea typeface="Calibri" charset="0"/>
                <a:cs typeface="Times New Roman" charset="0"/>
              </a:rPr>
              <a:t>X</a:t>
            </a:r>
            <a:r>
              <a:rPr lang="en-US" sz="2600" b="1" dirty="0">
                <a:solidFill>
                  <a:schemeClr val="tx2"/>
                </a:solidFill>
              </a:rPr>
              <a:t> </a:t>
            </a:r>
            <a:r>
              <a:rPr lang="en-US" sz="2600" dirty="0"/>
              <a:t>goals: </a:t>
            </a:r>
            <a:r>
              <a:rPr lang="en-US" sz="2600" b="1" dirty="0">
                <a:solidFill>
                  <a:srgbClr val="C00000"/>
                </a:solidFill>
              </a:rPr>
              <a:t>major action </a:t>
            </a:r>
            <a:r>
              <a:rPr lang="en-US" sz="2600" dirty="0"/>
              <a:t>is needed, perhaps over many years</a:t>
            </a:r>
          </a:p>
        </p:txBody>
      </p:sp>
    </p:spTree>
    <p:extLst>
      <p:ext uri="{BB962C8B-B14F-4D97-AF65-F5344CB8AC3E}">
        <p14:creationId xmlns:p14="http://schemas.microsoft.com/office/powerpoint/2010/main" val="130926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6EDA86AD-2762-7A47-98C4-8FBBA77E6735}"/>
              </a:ext>
            </a:extLst>
          </p:cNvPr>
          <p:cNvSpPr>
            <a:spLocks noGrp="1"/>
          </p:cNvSpPr>
          <p:nvPr>
            <p:ph type="title"/>
          </p:nvPr>
        </p:nvSpPr>
        <p:spPr>
          <a:xfrm>
            <a:off x="266400" y="230400"/>
            <a:ext cx="11080800" cy="403200"/>
          </a:xfrm>
        </p:spPr>
        <p:txBody>
          <a:bodyPr/>
          <a:lstStyle/>
          <a:p>
            <a:r>
              <a:rPr lang="en-US" dirty="0"/>
              <a:t>Assessment Summary</a:t>
            </a:r>
          </a:p>
        </p:txBody>
      </p:sp>
      <p:graphicFrame>
        <p:nvGraphicFramePr>
          <p:cNvPr id="27" name="Table 26">
            <a:extLst>
              <a:ext uri="{FF2B5EF4-FFF2-40B4-BE49-F238E27FC236}">
                <a16:creationId xmlns:a16="http://schemas.microsoft.com/office/drawing/2014/main" id="{0FC9F846-1C72-554C-9397-B4EAB5264930}"/>
              </a:ext>
            </a:extLst>
          </p:cNvPr>
          <p:cNvGraphicFramePr>
            <a:graphicFrameLocks noGrp="1"/>
          </p:cNvGraphicFramePr>
          <p:nvPr>
            <p:extLst>
              <p:ext uri="{D42A27DB-BD31-4B8C-83A1-F6EECF244321}">
                <p14:modId xmlns:p14="http://schemas.microsoft.com/office/powerpoint/2010/main" val="2373634519"/>
              </p:ext>
            </p:extLst>
          </p:nvPr>
        </p:nvGraphicFramePr>
        <p:xfrm>
          <a:off x="263353" y="260638"/>
          <a:ext cx="11302287" cy="6363736"/>
        </p:xfrm>
        <a:graphic>
          <a:graphicData uri="http://schemas.openxmlformats.org/drawingml/2006/table">
            <a:tbl>
              <a:tblPr firstRow="1" bandRow="1">
                <a:tableStyleId>{912C8C85-51F0-491E-9774-3900AFEF0FD7}</a:tableStyleId>
              </a:tblPr>
              <a:tblGrid>
                <a:gridCol w="3816000">
                  <a:extLst>
                    <a:ext uri="{9D8B030D-6E8A-4147-A177-3AD203B41FA5}">
                      <a16:colId xmlns:a16="http://schemas.microsoft.com/office/drawing/2014/main" val="470450919"/>
                    </a:ext>
                  </a:extLst>
                </a:gridCol>
                <a:gridCol w="360000">
                  <a:extLst>
                    <a:ext uri="{9D8B030D-6E8A-4147-A177-3AD203B41FA5}">
                      <a16:colId xmlns:a16="http://schemas.microsoft.com/office/drawing/2014/main" val="2319457132"/>
                    </a:ext>
                  </a:extLst>
                </a:gridCol>
                <a:gridCol w="1008000">
                  <a:extLst>
                    <a:ext uri="{9D8B030D-6E8A-4147-A177-3AD203B41FA5}">
                      <a16:colId xmlns:a16="http://schemas.microsoft.com/office/drawing/2014/main" val="2661761546"/>
                    </a:ext>
                  </a:extLst>
                </a:gridCol>
                <a:gridCol w="1008000">
                  <a:extLst>
                    <a:ext uri="{9D8B030D-6E8A-4147-A177-3AD203B41FA5}">
                      <a16:colId xmlns:a16="http://schemas.microsoft.com/office/drawing/2014/main" val="3190641837"/>
                    </a:ext>
                  </a:extLst>
                </a:gridCol>
                <a:gridCol w="1008000">
                  <a:extLst>
                    <a:ext uri="{9D8B030D-6E8A-4147-A177-3AD203B41FA5}">
                      <a16:colId xmlns:a16="http://schemas.microsoft.com/office/drawing/2014/main" val="3998899236"/>
                    </a:ext>
                  </a:extLst>
                </a:gridCol>
                <a:gridCol w="359429">
                  <a:extLst>
                    <a:ext uri="{9D8B030D-6E8A-4147-A177-3AD203B41FA5}">
                      <a16:colId xmlns:a16="http://schemas.microsoft.com/office/drawing/2014/main" val="4127325757"/>
                    </a:ext>
                  </a:extLst>
                </a:gridCol>
                <a:gridCol w="1512000">
                  <a:extLst>
                    <a:ext uri="{9D8B030D-6E8A-4147-A177-3AD203B41FA5}">
                      <a16:colId xmlns:a16="http://schemas.microsoft.com/office/drawing/2014/main" val="395302643"/>
                    </a:ext>
                  </a:extLst>
                </a:gridCol>
                <a:gridCol w="359429">
                  <a:extLst>
                    <a:ext uri="{9D8B030D-6E8A-4147-A177-3AD203B41FA5}">
                      <a16:colId xmlns:a16="http://schemas.microsoft.com/office/drawing/2014/main" val="3591399095"/>
                    </a:ext>
                  </a:extLst>
                </a:gridCol>
                <a:gridCol w="1512000">
                  <a:extLst>
                    <a:ext uri="{9D8B030D-6E8A-4147-A177-3AD203B41FA5}">
                      <a16:colId xmlns:a16="http://schemas.microsoft.com/office/drawing/2014/main" val="3264836157"/>
                    </a:ext>
                  </a:extLst>
                </a:gridCol>
                <a:gridCol w="359429">
                  <a:extLst>
                    <a:ext uri="{9D8B030D-6E8A-4147-A177-3AD203B41FA5}">
                      <a16:colId xmlns:a16="http://schemas.microsoft.com/office/drawing/2014/main" val="1758923305"/>
                    </a:ext>
                  </a:extLst>
                </a:gridCol>
              </a:tblGrid>
              <a:tr h="324430">
                <a:tc rowSpan="2">
                  <a:txBody>
                    <a:bodyPr/>
                    <a:lstStyle/>
                    <a:p>
                      <a:pPr algn="ctr">
                        <a:lnSpc>
                          <a:spcPct val="90000"/>
                        </a:lnSpc>
                      </a:pPr>
                      <a:r>
                        <a:rPr lang="en-GB" sz="2200" b="1" dirty="0">
                          <a:solidFill>
                            <a:schemeClr val="bg1"/>
                          </a:solidFill>
                        </a:rPr>
                        <a:t>Future-Fit Break-Even Goals</a:t>
                      </a:r>
                      <a:endParaRPr lang="en-GB"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algn="ctr">
                        <a:lnSpc>
                          <a:spcPct val="90000"/>
                        </a:lnSpc>
                      </a:pPr>
                      <a:endParaRPr lang="en-GB"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bg1"/>
                          </a:solidFill>
                        </a:rPr>
                        <a:t>Attention Required</a:t>
                      </a: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Alignment</a:t>
                      </a:r>
                      <a:br>
                        <a:rPr lang="en-US" sz="1600" b="1" dirty="0">
                          <a:solidFill>
                            <a:schemeClr val="bg1"/>
                          </a:solidFill>
                        </a:rPr>
                      </a:br>
                      <a:r>
                        <a:rPr lang="en-US" sz="1600" b="1" dirty="0">
                          <a:solidFill>
                            <a:schemeClr val="bg1"/>
                          </a:solidFill>
                        </a:rPr>
                        <a:t>of Ambitions</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Action</a:t>
                      </a:r>
                      <a:br>
                        <a:rPr lang="en-US" sz="1600" b="1" dirty="0">
                          <a:solidFill>
                            <a:schemeClr val="bg1"/>
                          </a:solidFill>
                        </a:rPr>
                      </a:br>
                      <a:r>
                        <a:rPr lang="en-US" sz="1600" b="1" dirty="0">
                          <a:solidFill>
                            <a:schemeClr val="bg1"/>
                          </a:solidFill>
                        </a:rPr>
                        <a:t>Needed</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189923199"/>
                  </a:ext>
                </a:extLst>
              </a:tr>
              <a:tr h="324430">
                <a:tc vMerge="1">
                  <a:txBody>
                    <a:bodyPr/>
                    <a:lstStyle/>
                    <a:p>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Lower</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Medium</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Highest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extLst>
                  <a:ext uri="{0D108BD9-81ED-4DB2-BD59-A6C34878D82A}">
                    <a16:rowId xmlns:a16="http://schemas.microsoft.com/office/drawing/2014/main" val="1422480573"/>
                  </a:ext>
                </a:extLst>
              </a:tr>
              <a:tr h="247298">
                <a:tc>
                  <a:txBody>
                    <a:bodyPr/>
                    <a:lstStyle/>
                    <a:p>
                      <a:r>
                        <a:rPr lang="en-GB" sz="1500" b="0" dirty="0">
                          <a:solidFill>
                            <a:schemeClr val="tx1">
                              <a:lumMod val="65000"/>
                              <a:lumOff val="35000"/>
                            </a:schemeClr>
                          </a:solidFill>
                        </a:rPr>
                        <a:t>FF01: Renewable Energy</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lumMod val="65000"/>
                            <a:lumOff val="35000"/>
                          </a:schemeClr>
                        </a:solidFill>
                        <a:effectLst/>
                        <a:latin typeface="Calibri" charset="0"/>
                        <a:ea typeface="Calibri" charset="0"/>
                        <a:cs typeface="Times New Roman" charset="0"/>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lumMod val="65000"/>
                            <a:lumOff val="35000"/>
                          </a:schemeClr>
                        </a:solidFill>
                        <a:effectLst/>
                        <a:latin typeface="Calibri" charset="0"/>
                        <a:ea typeface="Calibri" charset="0"/>
                        <a:cs typeface="Times New Roman" charset="0"/>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789211"/>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FF02: Water Use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9909475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FF03: Natural Resources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4264060"/>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FF04: Procurement</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1660089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FF05: Operational Emissions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7616151"/>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FF06: Operational GHGs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7995783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FF07: Operational Waste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912535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FF08: Operational Encroachment</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7895894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FF09: Community Health</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395342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FF10: Employee Health</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135584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FF11: Living Wage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6692708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FF12: Fair Employment Terms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4187615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FF13: Employee Discrimination</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695670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FF14: Employee Concerns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3326323"/>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FF15: Product Communications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84574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FF16: Product Concerns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9206168"/>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FF17: Product Harm</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73761706"/>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FF18: Product GHGs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14108003"/>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FF19: Products Repurposed</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233854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FF20: Business Ethics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903962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FF21: Right Tax</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708971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FF22: Lobbying &amp; Advocacy</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9620731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FF23: Financial Assets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75316620"/>
                  </a:ext>
                </a:extLst>
              </a:tr>
            </a:tbl>
          </a:graphicData>
        </a:graphic>
      </p:graphicFrame>
      <p:grpSp>
        <p:nvGrpSpPr>
          <p:cNvPr id="4" name="Group 3">
            <a:extLst>
              <a:ext uri="{FF2B5EF4-FFF2-40B4-BE49-F238E27FC236}">
                <a16:creationId xmlns:a16="http://schemas.microsoft.com/office/drawing/2014/main" id="{CBE081A2-6B66-1B43-8936-5DD2CCB06133}"/>
              </a:ext>
            </a:extLst>
          </p:cNvPr>
          <p:cNvGrpSpPr/>
          <p:nvPr/>
        </p:nvGrpSpPr>
        <p:grpSpPr>
          <a:xfrm>
            <a:off x="4079776" y="924860"/>
            <a:ext cx="360040" cy="5656628"/>
            <a:chOff x="4079776" y="924860"/>
            <a:chExt cx="360040" cy="5656628"/>
          </a:xfrm>
        </p:grpSpPr>
        <p:sp>
          <p:nvSpPr>
            <p:cNvPr id="82" name="Rectangle 81">
              <a:hlinkClick r:id="rId3"/>
              <a:extLst>
                <a:ext uri="{FF2B5EF4-FFF2-40B4-BE49-F238E27FC236}">
                  <a16:creationId xmlns:a16="http://schemas.microsoft.com/office/drawing/2014/main" id="{E67BEA9F-5A87-684D-8918-E6D635C8FB03}"/>
                </a:ext>
              </a:extLst>
            </p:cNvPr>
            <p:cNvSpPr/>
            <p:nvPr/>
          </p:nvSpPr>
          <p:spPr>
            <a:xfrm>
              <a:off x="4079776" y="924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3" name="Rectangle 82">
              <a:hlinkClick r:id="rId4"/>
              <a:extLst>
                <a:ext uri="{FF2B5EF4-FFF2-40B4-BE49-F238E27FC236}">
                  <a16:creationId xmlns:a16="http://schemas.microsoft.com/office/drawing/2014/main" id="{9C4FF3EE-1224-A447-BF24-666742804DD9}"/>
                </a:ext>
              </a:extLst>
            </p:cNvPr>
            <p:cNvSpPr/>
            <p:nvPr/>
          </p:nvSpPr>
          <p:spPr>
            <a:xfrm>
              <a:off x="4079776" y="1172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4" name="Rectangle 83">
              <a:hlinkClick r:id="rId5"/>
              <a:extLst>
                <a:ext uri="{FF2B5EF4-FFF2-40B4-BE49-F238E27FC236}">
                  <a16:creationId xmlns:a16="http://schemas.microsoft.com/office/drawing/2014/main" id="{770230A8-AB7E-6A4B-8DE3-1B1227ABCDBF}"/>
                </a:ext>
              </a:extLst>
            </p:cNvPr>
            <p:cNvSpPr/>
            <p:nvPr/>
          </p:nvSpPr>
          <p:spPr>
            <a:xfrm>
              <a:off x="4079776" y="1419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5" name="Rectangle 84">
              <a:hlinkClick r:id="rId6"/>
              <a:extLst>
                <a:ext uri="{FF2B5EF4-FFF2-40B4-BE49-F238E27FC236}">
                  <a16:creationId xmlns:a16="http://schemas.microsoft.com/office/drawing/2014/main" id="{CDDA2F9E-6632-A349-AE68-F5FF49E104E7}"/>
                </a:ext>
              </a:extLst>
            </p:cNvPr>
            <p:cNvSpPr/>
            <p:nvPr/>
          </p:nvSpPr>
          <p:spPr>
            <a:xfrm>
              <a:off x="4079776" y="1666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6" name="Rectangle 85">
              <a:hlinkClick r:id="rId7"/>
              <a:extLst>
                <a:ext uri="{FF2B5EF4-FFF2-40B4-BE49-F238E27FC236}">
                  <a16:creationId xmlns:a16="http://schemas.microsoft.com/office/drawing/2014/main" id="{7EBB3752-FFEE-1C44-A1AB-D67E8C75DCA5}"/>
                </a:ext>
              </a:extLst>
            </p:cNvPr>
            <p:cNvSpPr/>
            <p:nvPr/>
          </p:nvSpPr>
          <p:spPr>
            <a:xfrm>
              <a:off x="4079776" y="1914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7" name="Rectangle 86">
              <a:hlinkClick r:id="rId8"/>
              <a:extLst>
                <a:ext uri="{FF2B5EF4-FFF2-40B4-BE49-F238E27FC236}">
                  <a16:creationId xmlns:a16="http://schemas.microsoft.com/office/drawing/2014/main" id="{9A9FEB93-B6F4-4F4B-B00B-8D781DE82B4B}"/>
                </a:ext>
              </a:extLst>
            </p:cNvPr>
            <p:cNvSpPr/>
            <p:nvPr/>
          </p:nvSpPr>
          <p:spPr>
            <a:xfrm>
              <a:off x="4079776" y="2161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8" name="Rectangle 87">
              <a:hlinkClick r:id="rId9"/>
              <a:extLst>
                <a:ext uri="{FF2B5EF4-FFF2-40B4-BE49-F238E27FC236}">
                  <a16:creationId xmlns:a16="http://schemas.microsoft.com/office/drawing/2014/main" id="{8A5BBFA4-D51D-3D49-95B4-375189D88C1D}"/>
                </a:ext>
              </a:extLst>
            </p:cNvPr>
            <p:cNvSpPr/>
            <p:nvPr/>
          </p:nvSpPr>
          <p:spPr>
            <a:xfrm>
              <a:off x="4079776" y="2408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9" name="Rectangle 88">
              <a:hlinkClick r:id="rId10"/>
              <a:extLst>
                <a:ext uri="{FF2B5EF4-FFF2-40B4-BE49-F238E27FC236}">
                  <a16:creationId xmlns:a16="http://schemas.microsoft.com/office/drawing/2014/main" id="{EF30D223-085B-6E4A-88FE-239AE7791E1A}"/>
                </a:ext>
              </a:extLst>
            </p:cNvPr>
            <p:cNvSpPr/>
            <p:nvPr/>
          </p:nvSpPr>
          <p:spPr>
            <a:xfrm>
              <a:off x="4079776" y="2655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0" name="Rectangle 89">
              <a:hlinkClick r:id="rId11"/>
              <a:extLst>
                <a:ext uri="{FF2B5EF4-FFF2-40B4-BE49-F238E27FC236}">
                  <a16:creationId xmlns:a16="http://schemas.microsoft.com/office/drawing/2014/main" id="{B0A5922B-063C-AB43-8648-A16477473AF1}"/>
                </a:ext>
              </a:extLst>
            </p:cNvPr>
            <p:cNvSpPr/>
            <p:nvPr/>
          </p:nvSpPr>
          <p:spPr>
            <a:xfrm>
              <a:off x="4079776" y="2903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1" name="Rectangle 90">
              <a:hlinkClick r:id="rId12"/>
              <a:extLst>
                <a:ext uri="{FF2B5EF4-FFF2-40B4-BE49-F238E27FC236}">
                  <a16:creationId xmlns:a16="http://schemas.microsoft.com/office/drawing/2014/main" id="{91DD4DF6-F57A-3C45-B6C5-5912D92E2144}"/>
                </a:ext>
              </a:extLst>
            </p:cNvPr>
            <p:cNvSpPr/>
            <p:nvPr/>
          </p:nvSpPr>
          <p:spPr>
            <a:xfrm>
              <a:off x="4079776" y="3150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2" name="Rectangle 91">
              <a:hlinkClick r:id="rId13"/>
              <a:extLst>
                <a:ext uri="{FF2B5EF4-FFF2-40B4-BE49-F238E27FC236}">
                  <a16:creationId xmlns:a16="http://schemas.microsoft.com/office/drawing/2014/main" id="{AECFBAF0-2BAC-2F4D-A882-BF70376B36ED}"/>
                </a:ext>
              </a:extLst>
            </p:cNvPr>
            <p:cNvSpPr/>
            <p:nvPr/>
          </p:nvSpPr>
          <p:spPr>
            <a:xfrm>
              <a:off x="4079776" y="3397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3" name="Rectangle 92">
              <a:hlinkClick r:id="rId14"/>
              <a:extLst>
                <a:ext uri="{FF2B5EF4-FFF2-40B4-BE49-F238E27FC236}">
                  <a16:creationId xmlns:a16="http://schemas.microsoft.com/office/drawing/2014/main" id="{756069C4-2E90-9440-8A21-C680C6C8F8EB}"/>
                </a:ext>
              </a:extLst>
            </p:cNvPr>
            <p:cNvSpPr/>
            <p:nvPr/>
          </p:nvSpPr>
          <p:spPr>
            <a:xfrm>
              <a:off x="4079776" y="3645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4" name="Rectangle 93">
              <a:hlinkClick r:id="rId15"/>
              <a:extLst>
                <a:ext uri="{FF2B5EF4-FFF2-40B4-BE49-F238E27FC236}">
                  <a16:creationId xmlns:a16="http://schemas.microsoft.com/office/drawing/2014/main" id="{1D32877B-459D-A845-8372-818233D36F54}"/>
                </a:ext>
              </a:extLst>
            </p:cNvPr>
            <p:cNvSpPr/>
            <p:nvPr/>
          </p:nvSpPr>
          <p:spPr>
            <a:xfrm>
              <a:off x="4079776" y="3892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5" name="Rectangle 94">
              <a:hlinkClick r:id="rId16"/>
              <a:extLst>
                <a:ext uri="{FF2B5EF4-FFF2-40B4-BE49-F238E27FC236}">
                  <a16:creationId xmlns:a16="http://schemas.microsoft.com/office/drawing/2014/main" id="{B54A1FD8-85A1-F54E-9257-F65D82EF708A}"/>
                </a:ext>
              </a:extLst>
            </p:cNvPr>
            <p:cNvSpPr/>
            <p:nvPr/>
          </p:nvSpPr>
          <p:spPr>
            <a:xfrm>
              <a:off x="4079776" y="4139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6" name="Rectangle 95">
              <a:hlinkClick r:id="rId17"/>
              <a:extLst>
                <a:ext uri="{FF2B5EF4-FFF2-40B4-BE49-F238E27FC236}">
                  <a16:creationId xmlns:a16="http://schemas.microsoft.com/office/drawing/2014/main" id="{B9488076-93DB-464C-A676-38C002B724AB}"/>
                </a:ext>
              </a:extLst>
            </p:cNvPr>
            <p:cNvSpPr/>
            <p:nvPr/>
          </p:nvSpPr>
          <p:spPr>
            <a:xfrm>
              <a:off x="4079776" y="4387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7" name="Rectangle 96">
              <a:hlinkClick r:id="rId18"/>
              <a:extLst>
                <a:ext uri="{FF2B5EF4-FFF2-40B4-BE49-F238E27FC236}">
                  <a16:creationId xmlns:a16="http://schemas.microsoft.com/office/drawing/2014/main" id="{27A4B761-D05E-FE4B-B890-2A3D02109A71}"/>
                </a:ext>
              </a:extLst>
            </p:cNvPr>
            <p:cNvSpPr/>
            <p:nvPr/>
          </p:nvSpPr>
          <p:spPr>
            <a:xfrm>
              <a:off x="4079776" y="4634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8" name="Rectangle 97">
              <a:hlinkClick r:id="rId19"/>
              <a:extLst>
                <a:ext uri="{FF2B5EF4-FFF2-40B4-BE49-F238E27FC236}">
                  <a16:creationId xmlns:a16="http://schemas.microsoft.com/office/drawing/2014/main" id="{572D2791-BCBD-F84B-94A8-027B70DD08F5}"/>
                </a:ext>
              </a:extLst>
            </p:cNvPr>
            <p:cNvSpPr/>
            <p:nvPr/>
          </p:nvSpPr>
          <p:spPr>
            <a:xfrm>
              <a:off x="4079776" y="4881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9" name="Rectangle 98">
              <a:hlinkClick r:id="rId20"/>
              <a:extLst>
                <a:ext uri="{FF2B5EF4-FFF2-40B4-BE49-F238E27FC236}">
                  <a16:creationId xmlns:a16="http://schemas.microsoft.com/office/drawing/2014/main" id="{CB015729-2C5F-2F44-89F5-835C26D07CF8}"/>
                </a:ext>
              </a:extLst>
            </p:cNvPr>
            <p:cNvSpPr/>
            <p:nvPr/>
          </p:nvSpPr>
          <p:spPr>
            <a:xfrm>
              <a:off x="4079776" y="5128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0" name="Rectangle 99">
              <a:hlinkClick r:id="rId21"/>
              <a:extLst>
                <a:ext uri="{FF2B5EF4-FFF2-40B4-BE49-F238E27FC236}">
                  <a16:creationId xmlns:a16="http://schemas.microsoft.com/office/drawing/2014/main" id="{AC476873-E91F-EC4A-B18F-B19C4D723528}"/>
                </a:ext>
              </a:extLst>
            </p:cNvPr>
            <p:cNvSpPr/>
            <p:nvPr/>
          </p:nvSpPr>
          <p:spPr>
            <a:xfrm>
              <a:off x="4079776" y="5376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1" name="Rectangle 100">
              <a:hlinkClick r:id="rId22"/>
              <a:extLst>
                <a:ext uri="{FF2B5EF4-FFF2-40B4-BE49-F238E27FC236}">
                  <a16:creationId xmlns:a16="http://schemas.microsoft.com/office/drawing/2014/main" id="{D847B15F-55EF-9546-93B2-D52C3544FDDF}"/>
                </a:ext>
              </a:extLst>
            </p:cNvPr>
            <p:cNvSpPr/>
            <p:nvPr/>
          </p:nvSpPr>
          <p:spPr>
            <a:xfrm>
              <a:off x="4079776" y="5623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2" name="Rectangle 101">
              <a:hlinkClick r:id="rId23"/>
              <a:extLst>
                <a:ext uri="{FF2B5EF4-FFF2-40B4-BE49-F238E27FC236}">
                  <a16:creationId xmlns:a16="http://schemas.microsoft.com/office/drawing/2014/main" id="{4B1C9824-5ECF-0F49-96FD-3889E41CE9AD}"/>
                </a:ext>
              </a:extLst>
            </p:cNvPr>
            <p:cNvSpPr/>
            <p:nvPr/>
          </p:nvSpPr>
          <p:spPr>
            <a:xfrm>
              <a:off x="4079776" y="5870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3" name="Rectangle 102">
              <a:hlinkClick r:id="rId24"/>
              <a:extLst>
                <a:ext uri="{FF2B5EF4-FFF2-40B4-BE49-F238E27FC236}">
                  <a16:creationId xmlns:a16="http://schemas.microsoft.com/office/drawing/2014/main" id="{28439B83-5553-A241-96F3-449B71C33174}"/>
                </a:ext>
              </a:extLst>
            </p:cNvPr>
            <p:cNvSpPr/>
            <p:nvPr/>
          </p:nvSpPr>
          <p:spPr>
            <a:xfrm>
              <a:off x="4079776" y="6118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4" name="Rectangle 103">
              <a:hlinkClick r:id="rId25"/>
              <a:extLst>
                <a:ext uri="{FF2B5EF4-FFF2-40B4-BE49-F238E27FC236}">
                  <a16:creationId xmlns:a16="http://schemas.microsoft.com/office/drawing/2014/main" id="{560EFDC9-5FFE-B947-A352-0C75192F5F9B}"/>
                </a:ext>
              </a:extLst>
            </p:cNvPr>
            <p:cNvSpPr/>
            <p:nvPr/>
          </p:nvSpPr>
          <p:spPr>
            <a:xfrm>
              <a:off x="4079776" y="636546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grpSp>
      <p:grpSp>
        <p:nvGrpSpPr>
          <p:cNvPr id="6" name="Group 5">
            <a:extLst>
              <a:ext uri="{FF2B5EF4-FFF2-40B4-BE49-F238E27FC236}">
                <a16:creationId xmlns:a16="http://schemas.microsoft.com/office/drawing/2014/main" id="{E7AF1CA1-23C8-0345-A4A4-006FB15CC6B6}"/>
              </a:ext>
            </a:extLst>
          </p:cNvPr>
          <p:cNvGrpSpPr/>
          <p:nvPr/>
        </p:nvGrpSpPr>
        <p:grpSpPr>
          <a:xfrm>
            <a:off x="9336360" y="908720"/>
            <a:ext cx="360040" cy="5672768"/>
            <a:chOff x="9336360" y="908720"/>
            <a:chExt cx="360040" cy="5672768"/>
          </a:xfrm>
        </p:grpSpPr>
        <p:sp>
          <p:nvSpPr>
            <p:cNvPr id="105" name="Rectangle 104">
              <a:hlinkClick r:id="rId26" action="ppaction://hlinksldjump"/>
              <a:extLst>
                <a:ext uri="{FF2B5EF4-FFF2-40B4-BE49-F238E27FC236}">
                  <a16:creationId xmlns:a16="http://schemas.microsoft.com/office/drawing/2014/main" id="{8181CA6A-3221-2449-BF82-106C0B6CF541}"/>
                </a:ext>
              </a:extLst>
            </p:cNvPr>
            <p:cNvSpPr/>
            <p:nvPr/>
          </p:nvSpPr>
          <p:spPr>
            <a:xfrm>
              <a:off x="9336360" y="1172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6" name="Rectangle 105">
              <a:hlinkClick r:id="rId27" action="ppaction://hlinksldjump"/>
              <a:extLst>
                <a:ext uri="{FF2B5EF4-FFF2-40B4-BE49-F238E27FC236}">
                  <a16:creationId xmlns:a16="http://schemas.microsoft.com/office/drawing/2014/main" id="{6213FB74-6E06-CA4C-A71B-F47E03B946B4}"/>
                </a:ext>
              </a:extLst>
            </p:cNvPr>
            <p:cNvSpPr/>
            <p:nvPr/>
          </p:nvSpPr>
          <p:spPr>
            <a:xfrm>
              <a:off x="9336360" y="1419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7" name="Rectangle 106">
              <a:hlinkClick r:id="rId28" action="ppaction://hlinksldjump"/>
              <a:extLst>
                <a:ext uri="{FF2B5EF4-FFF2-40B4-BE49-F238E27FC236}">
                  <a16:creationId xmlns:a16="http://schemas.microsoft.com/office/drawing/2014/main" id="{DD627F60-654E-4A40-91C4-AE990F5BD582}"/>
                </a:ext>
              </a:extLst>
            </p:cNvPr>
            <p:cNvSpPr/>
            <p:nvPr/>
          </p:nvSpPr>
          <p:spPr>
            <a:xfrm>
              <a:off x="9336360" y="1666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8" name="Rectangle 107">
              <a:hlinkClick r:id="rId29" action="ppaction://hlinksldjump"/>
              <a:extLst>
                <a:ext uri="{FF2B5EF4-FFF2-40B4-BE49-F238E27FC236}">
                  <a16:creationId xmlns:a16="http://schemas.microsoft.com/office/drawing/2014/main" id="{AEDF6B49-16C9-B04C-B46D-1B96EFA4E8D1}"/>
                </a:ext>
              </a:extLst>
            </p:cNvPr>
            <p:cNvSpPr/>
            <p:nvPr/>
          </p:nvSpPr>
          <p:spPr>
            <a:xfrm>
              <a:off x="9336360" y="1914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9" name="Rectangle 108">
              <a:hlinkClick r:id="rId30" action="ppaction://hlinksldjump"/>
              <a:extLst>
                <a:ext uri="{FF2B5EF4-FFF2-40B4-BE49-F238E27FC236}">
                  <a16:creationId xmlns:a16="http://schemas.microsoft.com/office/drawing/2014/main" id="{2CCA35E9-A177-9246-9FD4-AFC1F328E44E}"/>
                </a:ext>
              </a:extLst>
            </p:cNvPr>
            <p:cNvSpPr/>
            <p:nvPr/>
          </p:nvSpPr>
          <p:spPr>
            <a:xfrm>
              <a:off x="9336360" y="2161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0" name="Rectangle 109">
              <a:hlinkClick r:id="rId31" action="ppaction://hlinksldjump"/>
              <a:extLst>
                <a:ext uri="{FF2B5EF4-FFF2-40B4-BE49-F238E27FC236}">
                  <a16:creationId xmlns:a16="http://schemas.microsoft.com/office/drawing/2014/main" id="{5C402D63-9417-9842-9FE5-1A5D9FA04C41}"/>
                </a:ext>
              </a:extLst>
            </p:cNvPr>
            <p:cNvSpPr/>
            <p:nvPr/>
          </p:nvSpPr>
          <p:spPr>
            <a:xfrm>
              <a:off x="9336360" y="2408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1" name="Rectangle 110">
              <a:hlinkClick r:id="rId32" action="ppaction://hlinksldjump"/>
              <a:extLst>
                <a:ext uri="{FF2B5EF4-FFF2-40B4-BE49-F238E27FC236}">
                  <a16:creationId xmlns:a16="http://schemas.microsoft.com/office/drawing/2014/main" id="{7033F8AE-122C-D847-A144-CD36FBDF1C90}"/>
                </a:ext>
              </a:extLst>
            </p:cNvPr>
            <p:cNvSpPr/>
            <p:nvPr/>
          </p:nvSpPr>
          <p:spPr>
            <a:xfrm>
              <a:off x="9336360" y="2655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2" name="Rectangle 111">
              <a:hlinkClick r:id="rId33" action="ppaction://hlinksldjump"/>
              <a:extLst>
                <a:ext uri="{FF2B5EF4-FFF2-40B4-BE49-F238E27FC236}">
                  <a16:creationId xmlns:a16="http://schemas.microsoft.com/office/drawing/2014/main" id="{453A2E82-61EE-644C-A479-7CC126843B1E}"/>
                </a:ext>
              </a:extLst>
            </p:cNvPr>
            <p:cNvSpPr/>
            <p:nvPr/>
          </p:nvSpPr>
          <p:spPr>
            <a:xfrm>
              <a:off x="9336360" y="2903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3" name="Rectangle 112">
              <a:hlinkClick r:id="rId34" action="ppaction://hlinksldjump"/>
              <a:extLst>
                <a:ext uri="{FF2B5EF4-FFF2-40B4-BE49-F238E27FC236}">
                  <a16:creationId xmlns:a16="http://schemas.microsoft.com/office/drawing/2014/main" id="{96B71D30-3333-B546-9366-3B005AFD31CA}"/>
                </a:ext>
              </a:extLst>
            </p:cNvPr>
            <p:cNvSpPr/>
            <p:nvPr/>
          </p:nvSpPr>
          <p:spPr>
            <a:xfrm>
              <a:off x="9336360" y="3150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14" name="Rectangle 113">
              <a:hlinkClick r:id="rId35" action="ppaction://hlinksldjump"/>
              <a:extLst>
                <a:ext uri="{FF2B5EF4-FFF2-40B4-BE49-F238E27FC236}">
                  <a16:creationId xmlns:a16="http://schemas.microsoft.com/office/drawing/2014/main" id="{FF594834-D91C-2441-BF7E-8151E875F660}"/>
                </a:ext>
              </a:extLst>
            </p:cNvPr>
            <p:cNvSpPr/>
            <p:nvPr/>
          </p:nvSpPr>
          <p:spPr>
            <a:xfrm>
              <a:off x="9336360" y="3397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5" name="Rectangle 114">
              <a:hlinkClick r:id="rId36" action="ppaction://hlinksldjump"/>
              <a:extLst>
                <a:ext uri="{FF2B5EF4-FFF2-40B4-BE49-F238E27FC236}">
                  <a16:creationId xmlns:a16="http://schemas.microsoft.com/office/drawing/2014/main" id="{31F265C6-10C9-BB49-B6FE-251D463E65C1}"/>
                </a:ext>
              </a:extLst>
            </p:cNvPr>
            <p:cNvSpPr/>
            <p:nvPr/>
          </p:nvSpPr>
          <p:spPr>
            <a:xfrm>
              <a:off x="9336360" y="3645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6" name="Rectangle 115">
              <a:hlinkClick r:id="rId37" action="ppaction://hlinksldjump"/>
              <a:extLst>
                <a:ext uri="{FF2B5EF4-FFF2-40B4-BE49-F238E27FC236}">
                  <a16:creationId xmlns:a16="http://schemas.microsoft.com/office/drawing/2014/main" id="{D23446E9-EE0C-1D44-A250-FC25BBB77820}"/>
                </a:ext>
              </a:extLst>
            </p:cNvPr>
            <p:cNvSpPr/>
            <p:nvPr/>
          </p:nvSpPr>
          <p:spPr>
            <a:xfrm>
              <a:off x="9336360" y="3892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7" name="Rectangle 116">
              <a:hlinkClick r:id="rId38" action="ppaction://hlinksldjump"/>
              <a:extLst>
                <a:ext uri="{FF2B5EF4-FFF2-40B4-BE49-F238E27FC236}">
                  <a16:creationId xmlns:a16="http://schemas.microsoft.com/office/drawing/2014/main" id="{FBEDE40C-3707-3242-B551-CD9B9218D334}"/>
                </a:ext>
              </a:extLst>
            </p:cNvPr>
            <p:cNvSpPr/>
            <p:nvPr/>
          </p:nvSpPr>
          <p:spPr>
            <a:xfrm>
              <a:off x="9336360" y="4139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8" name="Rectangle 117">
              <a:hlinkClick r:id="rId39" action="ppaction://hlinksldjump"/>
              <a:extLst>
                <a:ext uri="{FF2B5EF4-FFF2-40B4-BE49-F238E27FC236}">
                  <a16:creationId xmlns:a16="http://schemas.microsoft.com/office/drawing/2014/main" id="{70A19E0E-BA3C-5D4A-B306-2F5A558F2FAD}"/>
                </a:ext>
              </a:extLst>
            </p:cNvPr>
            <p:cNvSpPr/>
            <p:nvPr/>
          </p:nvSpPr>
          <p:spPr>
            <a:xfrm>
              <a:off x="9336360" y="4387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9" name="Rectangle 118">
              <a:hlinkClick r:id="rId40" action="ppaction://hlinksldjump"/>
              <a:extLst>
                <a:ext uri="{FF2B5EF4-FFF2-40B4-BE49-F238E27FC236}">
                  <a16:creationId xmlns:a16="http://schemas.microsoft.com/office/drawing/2014/main" id="{150C5EF9-A2EE-1F4B-BF8D-B1DDDFBE427C}"/>
                </a:ext>
              </a:extLst>
            </p:cNvPr>
            <p:cNvSpPr/>
            <p:nvPr/>
          </p:nvSpPr>
          <p:spPr>
            <a:xfrm>
              <a:off x="9336360" y="4634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0" name="Rectangle 119">
              <a:hlinkClick r:id="rId41" action="ppaction://hlinksldjump"/>
              <a:extLst>
                <a:ext uri="{FF2B5EF4-FFF2-40B4-BE49-F238E27FC236}">
                  <a16:creationId xmlns:a16="http://schemas.microsoft.com/office/drawing/2014/main" id="{49460D74-7587-064D-9CC2-B4698D97C57E}"/>
                </a:ext>
              </a:extLst>
            </p:cNvPr>
            <p:cNvSpPr/>
            <p:nvPr/>
          </p:nvSpPr>
          <p:spPr>
            <a:xfrm>
              <a:off x="9336360" y="4881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1" name="Rectangle 120">
              <a:hlinkClick r:id="rId42" action="ppaction://hlinksldjump"/>
              <a:extLst>
                <a:ext uri="{FF2B5EF4-FFF2-40B4-BE49-F238E27FC236}">
                  <a16:creationId xmlns:a16="http://schemas.microsoft.com/office/drawing/2014/main" id="{8B99259B-55A3-5040-9F52-AA62AB3259D1}"/>
                </a:ext>
              </a:extLst>
            </p:cNvPr>
            <p:cNvSpPr/>
            <p:nvPr/>
          </p:nvSpPr>
          <p:spPr>
            <a:xfrm>
              <a:off x="9336360" y="5128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2" name="Rectangle 121">
              <a:hlinkClick r:id="rId43" action="ppaction://hlinksldjump"/>
              <a:extLst>
                <a:ext uri="{FF2B5EF4-FFF2-40B4-BE49-F238E27FC236}">
                  <a16:creationId xmlns:a16="http://schemas.microsoft.com/office/drawing/2014/main" id="{E4BB7C82-9140-8B48-8AFE-CFA7CE71DF13}"/>
                </a:ext>
              </a:extLst>
            </p:cNvPr>
            <p:cNvSpPr/>
            <p:nvPr/>
          </p:nvSpPr>
          <p:spPr>
            <a:xfrm>
              <a:off x="9336360" y="5376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3" name="Rectangle 122">
              <a:hlinkClick r:id="rId44" action="ppaction://hlinksldjump"/>
              <a:extLst>
                <a:ext uri="{FF2B5EF4-FFF2-40B4-BE49-F238E27FC236}">
                  <a16:creationId xmlns:a16="http://schemas.microsoft.com/office/drawing/2014/main" id="{87F9B47E-533A-5D4D-9C12-6B6B08F4A246}"/>
                </a:ext>
              </a:extLst>
            </p:cNvPr>
            <p:cNvSpPr/>
            <p:nvPr/>
          </p:nvSpPr>
          <p:spPr>
            <a:xfrm>
              <a:off x="9336360" y="5623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4" name="Rectangle 123">
              <a:hlinkClick r:id="rId45" action="ppaction://hlinksldjump"/>
              <a:extLst>
                <a:ext uri="{FF2B5EF4-FFF2-40B4-BE49-F238E27FC236}">
                  <a16:creationId xmlns:a16="http://schemas.microsoft.com/office/drawing/2014/main" id="{1E5F9727-1C98-8949-91B7-D2077A91DC7D}"/>
                </a:ext>
              </a:extLst>
            </p:cNvPr>
            <p:cNvSpPr/>
            <p:nvPr/>
          </p:nvSpPr>
          <p:spPr>
            <a:xfrm>
              <a:off x="9336360" y="5870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5" name="Rectangle 124">
              <a:hlinkClick r:id="rId46" action="ppaction://hlinksldjump"/>
              <a:extLst>
                <a:ext uri="{FF2B5EF4-FFF2-40B4-BE49-F238E27FC236}">
                  <a16:creationId xmlns:a16="http://schemas.microsoft.com/office/drawing/2014/main" id="{81D7D480-7238-6041-B909-A8BA42251484}"/>
                </a:ext>
              </a:extLst>
            </p:cNvPr>
            <p:cNvSpPr/>
            <p:nvPr/>
          </p:nvSpPr>
          <p:spPr>
            <a:xfrm>
              <a:off x="9336360" y="6118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6" name="Rectangle 125">
              <a:hlinkClick r:id="rId47" action="ppaction://hlinksldjump"/>
              <a:extLst>
                <a:ext uri="{FF2B5EF4-FFF2-40B4-BE49-F238E27FC236}">
                  <a16:creationId xmlns:a16="http://schemas.microsoft.com/office/drawing/2014/main" id="{9F53DAEE-8702-8D48-A51A-DC329DC9AC4F}"/>
                </a:ext>
              </a:extLst>
            </p:cNvPr>
            <p:cNvSpPr/>
            <p:nvPr/>
          </p:nvSpPr>
          <p:spPr>
            <a:xfrm>
              <a:off x="9336360" y="636546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51" name="Rectangle 150">
              <a:hlinkClick r:id="rId48" action="ppaction://hlinksldjump"/>
              <a:extLst>
                <a:ext uri="{FF2B5EF4-FFF2-40B4-BE49-F238E27FC236}">
                  <a16:creationId xmlns:a16="http://schemas.microsoft.com/office/drawing/2014/main" id="{4FFC57C4-9BCD-BC44-87D5-BF5FE7BDA9D4}"/>
                </a:ext>
              </a:extLst>
            </p:cNvPr>
            <p:cNvSpPr/>
            <p:nvPr/>
          </p:nvSpPr>
          <p:spPr>
            <a:xfrm>
              <a:off x="9336360" y="90872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grpSp>
      <p:grpSp>
        <p:nvGrpSpPr>
          <p:cNvPr id="5" name="Group 4">
            <a:extLst>
              <a:ext uri="{FF2B5EF4-FFF2-40B4-BE49-F238E27FC236}">
                <a16:creationId xmlns:a16="http://schemas.microsoft.com/office/drawing/2014/main" id="{7757195E-DD2B-6443-A241-9212A3290BF2}"/>
              </a:ext>
            </a:extLst>
          </p:cNvPr>
          <p:cNvGrpSpPr/>
          <p:nvPr/>
        </p:nvGrpSpPr>
        <p:grpSpPr>
          <a:xfrm>
            <a:off x="7462668" y="908720"/>
            <a:ext cx="364492" cy="5676810"/>
            <a:chOff x="7462668" y="908720"/>
            <a:chExt cx="364492" cy="5676810"/>
          </a:xfrm>
        </p:grpSpPr>
        <p:sp>
          <p:nvSpPr>
            <p:cNvPr id="203" name="Rectangle 202">
              <a:hlinkClick r:id="rId49" action="ppaction://hlinksldjump"/>
              <a:extLst>
                <a:ext uri="{FF2B5EF4-FFF2-40B4-BE49-F238E27FC236}">
                  <a16:creationId xmlns:a16="http://schemas.microsoft.com/office/drawing/2014/main" id="{C7C0CD53-B06A-6744-A509-878BC8F21E9D}"/>
                </a:ext>
              </a:extLst>
            </p:cNvPr>
            <p:cNvSpPr/>
            <p:nvPr/>
          </p:nvSpPr>
          <p:spPr>
            <a:xfrm>
              <a:off x="7467120" y="1176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4" name="Rectangle 203">
              <a:hlinkClick r:id="rId50" action="ppaction://hlinksldjump"/>
              <a:extLst>
                <a:ext uri="{FF2B5EF4-FFF2-40B4-BE49-F238E27FC236}">
                  <a16:creationId xmlns:a16="http://schemas.microsoft.com/office/drawing/2014/main" id="{03BB8DFA-6B5F-8445-9F72-0C8043C641D4}"/>
                </a:ext>
              </a:extLst>
            </p:cNvPr>
            <p:cNvSpPr/>
            <p:nvPr/>
          </p:nvSpPr>
          <p:spPr>
            <a:xfrm>
              <a:off x="7467120" y="1423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5" name="Rectangle 204">
              <a:hlinkClick r:id="rId51" action="ppaction://hlinksldjump"/>
              <a:extLst>
                <a:ext uri="{FF2B5EF4-FFF2-40B4-BE49-F238E27FC236}">
                  <a16:creationId xmlns:a16="http://schemas.microsoft.com/office/drawing/2014/main" id="{441DC640-8437-2444-B2FF-62BA0E96AD3C}"/>
                </a:ext>
              </a:extLst>
            </p:cNvPr>
            <p:cNvSpPr/>
            <p:nvPr/>
          </p:nvSpPr>
          <p:spPr>
            <a:xfrm>
              <a:off x="7467120" y="16708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6" name="Rectangle 205">
              <a:hlinkClick r:id="rId52" action="ppaction://hlinksldjump"/>
              <a:extLst>
                <a:ext uri="{FF2B5EF4-FFF2-40B4-BE49-F238E27FC236}">
                  <a16:creationId xmlns:a16="http://schemas.microsoft.com/office/drawing/2014/main" id="{D279986B-10AA-1B41-97CE-3A25126CD05A}"/>
                </a:ext>
              </a:extLst>
            </p:cNvPr>
            <p:cNvSpPr/>
            <p:nvPr/>
          </p:nvSpPr>
          <p:spPr>
            <a:xfrm>
              <a:off x="7467120" y="19181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7" name="Rectangle 206">
              <a:hlinkClick r:id="rId53" action="ppaction://hlinksldjump"/>
              <a:extLst>
                <a:ext uri="{FF2B5EF4-FFF2-40B4-BE49-F238E27FC236}">
                  <a16:creationId xmlns:a16="http://schemas.microsoft.com/office/drawing/2014/main" id="{6CBF6271-25AF-0548-A0B8-A4C1CD3A9D63}"/>
                </a:ext>
              </a:extLst>
            </p:cNvPr>
            <p:cNvSpPr/>
            <p:nvPr/>
          </p:nvSpPr>
          <p:spPr>
            <a:xfrm>
              <a:off x="7467120" y="21654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8" name="Rectangle 207">
              <a:hlinkClick r:id="rId54" action="ppaction://hlinksldjump"/>
              <a:extLst>
                <a:ext uri="{FF2B5EF4-FFF2-40B4-BE49-F238E27FC236}">
                  <a16:creationId xmlns:a16="http://schemas.microsoft.com/office/drawing/2014/main" id="{03078E76-565A-F541-88FB-FAE4A7AA8E17}"/>
                </a:ext>
              </a:extLst>
            </p:cNvPr>
            <p:cNvSpPr/>
            <p:nvPr/>
          </p:nvSpPr>
          <p:spPr>
            <a:xfrm>
              <a:off x="7467120" y="24127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9" name="Rectangle 208">
              <a:hlinkClick r:id="rId55" action="ppaction://hlinksldjump"/>
              <a:extLst>
                <a:ext uri="{FF2B5EF4-FFF2-40B4-BE49-F238E27FC236}">
                  <a16:creationId xmlns:a16="http://schemas.microsoft.com/office/drawing/2014/main" id="{7A32C92B-DC0B-ED49-AF79-B067A4E6DB08}"/>
                </a:ext>
              </a:extLst>
            </p:cNvPr>
            <p:cNvSpPr/>
            <p:nvPr/>
          </p:nvSpPr>
          <p:spPr>
            <a:xfrm>
              <a:off x="7467120" y="26600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0" name="Rectangle 209">
              <a:hlinkClick r:id="rId56" action="ppaction://hlinksldjump"/>
              <a:extLst>
                <a:ext uri="{FF2B5EF4-FFF2-40B4-BE49-F238E27FC236}">
                  <a16:creationId xmlns:a16="http://schemas.microsoft.com/office/drawing/2014/main" id="{C6DD7DC4-0D4B-D646-972F-8BEB32836C0E}"/>
                </a:ext>
              </a:extLst>
            </p:cNvPr>
            <p:cNvSpPr/>
            <p:nvPr/>
          </p:nvSpPr>
          <p:spPr>
            <a:xfrm>
              <a:off x="7467120" y="29073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1" name="Rectangle 210">
              <a:hlinkClick r:id="rId57" action="ppaction://hlinksldjump"/>
              <a:extLst>
                <a:ext uri="{FF2B5EF4-FFF2-40B4-BE49-F238E27FC236}">
                  <a16:creationId xmlns:a16="http://schemas.microsoft.com/office/drawing/2014/main" id="{823EE3F8-6855-F544-BBB9-D1CA7E5559BE}"/>
                </a:ext>
              </a:extLst>
            </p:cNvPr>
            <p:cNvSpPr/>
            <p:nvPr/>
          </p:nvSpPr>
          <p:spPr>
            <a:xfrm>
              <a:off x="7467120" y="31546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2" name="Rectangle 211">
              <a:hlinkClick r:id="rId58" action="ppaction://hlinksldjump"/>
              <a:extLst>
                <a:ext uri="{FF2B5EF4-FFF2-40B4-BE49-F238E27FC236}">
                  <a16:creationId xmlns:a16="http://schemas.microsoft.com/office/drawing/2014/main" id="{A4C1D7A4-0958-6C42-B996-4F2944F5B716}"/>
                </a:ext>
              </a:extLst>
            </p:cNvPr>
            <p:cNvSpPr/>
            <p:nvPr/>
          </p:nvSpPr>
          <p:spPr>
            <a:xfrm>
              <a:off x="7467120" y="34019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213" name="Rectangle 212">
              <a:hlinkClick r:id="rId59" action="ppaction://hlinksldjump"/>
              <a:extLst>
                <a:ext uri="{FF2B5EF4-FFF2-40B4-BE49-F238E27FC236}">
                  <a16:creationId xmlns:a16="http://schemas.microsoft.com/office/drawing/2014/main" id="{FC79393A-1F1E-BB4D-A1FC-AD1FC748558F}"/>
                </a:ext>
              </a:extLst>
            </p:cNvPr>
            <p:cNvSpPr/>
            <p:nvPr/>
          </p:nvSpPr>
          <p:spPr>
            <a:xfrm>
              <a:off x="7467120" y="3649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4" name="Rectangle 213">
              <a:hlinkClick r:id="rId60" action="ppaction://hlinksldjump"/>
              <a:extLst>
                <a:ext uri="{FF2B5EF4-FFF2-40B4-BE49-F238E27FC236}">
                  <a16:creationId xmlns:a16="http://schemas.microsoft.com/office/drawing/2014/main" id="{FE7D49C7-9666-5342-A474-E4916090CAD2}"/>
                </a:ext>
              </a:extLst>
            </p:cNvPr>
            <p:cNvSpPr/>
            <p:nvPr/>
          </p:nvSpPr>
          <p:spPr>
            <a:xfrm>
              <a:off x="7467120" y="3896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5" name="Rectangle 214">
              <a:hlinkClick r:id="rId61" action="ppaction://hlinksldjump"/>
              <a:extLst>
                <a:ext uri="{FF2B5EF4-FFF2-40B4-BE49-F238E27FC236}">
                  <a16:creationId xmlns:a16="http://schemas.microsoft.com/office/drawing/2014/main" id="{4030AC12-D23B-E647-A7D9-BF1113A24482}"/>
                </a:ext>
              </a:extLst>
            </p:cNvPr>
            <p:cNvSpPr/>
            <p:nvPr/>
          </p:nvSpPr>
          <p:spPr>
            <a:xfrm>
              <a:off x="7467120" y="41438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6" name="Rectangle 215">
              <a:hlinkClick r:id="rId62" action="ppaction://hlinksldjump"/>
              <a:extLst>
                <a:ext uri="{FF2B5EF4-FFF2-40B4-BE49-F238E27FC236}">
                  <a16:creationId xmlns:a16="http://schemas.microsoft.com/office/drawing/2014/main" id="{CD108C74-19AE-6642-BF5B-67CF4ED4C47D}"/>
                </a:ext>
              </a:extLst>
            </p:cNvPr>
            <p:cNvSpPr/>
            <p:nvPr/>
          </p:nvSpPr>
          <p:spPr>
            <a:xfrm>
              <a:off x="7467120" y="43911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7" name="Rectangle 216">
              <a:hlinkClick r:id="rId63" action="ppaction://hlinksldjump"/>
              <a:extLst>
                <a:ext uri="{FF2B5EF4-FFF2-40B4-BE49-F238E27FC236}">
                  <a16:creationId xmlns:a16="http://schemas.microsoft.com/office/drawing/2014/main" id="{E0E57340-F227-1A49-B8AB-573895748ECE}"/>
                </a:ext>
              </a:extLst>
            </p:cNvPr>
            <p:cNvSpPr/>
            <p:nvPr/>
          </p:nvSpPr>
          <p:spPr>
            <a:xfrm>
              <a:off x="7467120" y="46384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8" name="Rectangle 217">
              <a:hlinkClick r:id="rId64" action="ppaction://hlinksldjump"/>
              <a:extLst>
                <a:ext uri="{FF2B5EF4-FFF2-40B4-BE49-F238E27FC236}">
                  <a16:creationId xmlns:a16="http://schemas.microsoft.com/office/drawing/2014/main" id="{27E6FEFA-0E3A-8445-A5FC-B806427052EF}"/>
                </a:ext>
              </a:extLst>
            </p:cNvPr>
            <p:cNvSpPr/>
            <p:nvPr/>
          </p:nvSpPr>
          <p:spPr>
            <a:xfrm>
              <a:off x="7467120" y="48857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9" name="Rectangle 218">
              <a:hlinkClick r:id="rId65" action="ppaction://hlinksldjump"/>
              <a:extLst>
                <a:ext uri="{FF2B5EF4-FFF2-40B4-BE49-F238E27FC236}">
                  <a16:creationId xmlns:a16="http://schemas.microsoft.com/office/drawing/2014/main" id="{EB735631-E202-E746-BE6D-371D5D9BA2BF}"/>
                </a:ext>
              </a:extLst>
            </p:cNvPr>
            <p:cNvSpPr/>
            <p:nvPr/>
          </p:nvSpPr>
          <p:spPr>
            <a:xfrm>
              <a:off x="7467120" y="51330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0" name="Rectangle 219">
              <a:hlinkClick r:id="rId66" action="ppaction://hlinksldjump"/>
              <a:extLst>
                <a:ext uri="{FF2B5EF4-FFF2-40B4-BE49-F238E27FC236}">
                  <a16:creationId xmlns:a16="http://schemas.microsoft.com/office/drawing/2014/main" id="{ACE8B8E3-D435-3F4F-8AB9-682EC77B5A9B}"/>
                </a:ext>
              </a:extLst>
            </p:cNvPr>
            <p:cNvSpPr/>
            <p:nvPr/>
          </p:nvSpPr>
          <p:spPr>
            <a:xfrm>
              <a:off x="7467120" y="53803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1" name="Rectangle 220">
              <a:hlinkClick r:id="rId67" action="ppaction://hlinksldjump"/>
              <a:extLst>
                <a:ext uri="{FF2B5EF4-FFF2-40B4-BE49-F238E27FC236}">
                  <a16:creationId xmlns:a16="http://schemas.microsoft.com/office/drawing/2014/main" id="{65DA55F4-3573-7B43-AD99-3899A896088A}"/>
                </a:ext>
              </a:extLst>
            </p:cNvPr>
            <p:cNvSpPr/>
            <p:nvPr/>
          </p:nvSpPr>
          <p:spPr>
            <a:xfrm>
              <a:off x="7467120" y="56276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2" name="Rectangle 221">
              <a:hlinkClick r:id="rId68" action="ppaction://hlinksldjump"/>
              <a:extLst>
                <a:ext uri="{FF2B5EF4-FFF2-40B4-BE49-F238E27FC236}">
                  <a16:creationId xmlns:a16="http://schemas.microsoft.com/office/drawing/2014/main" id="{A21ED493-361B-A34A-95A9-CCA78E81E57B}"/>
                </a:ext>
              </a:extLst>
            </p:cNvPr>
            <p:cNvSpPr/>
            <p:nvPr/>
          </p:nvSpPr>
          <p:spPr>
            <a:xfrm>
              <a:off x="7467120" y="58749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3" name="Rectangle 222">
              <a:hlinkClick r:id="rId69" action="ppaction://hlinksldjump"/>
              <a:extLst>
                <a:ext uri="{FF2B5EF4-FFF2-40B4-BE49-F238E27FC236}">
                  <a16:creationId xmlns:a16="http://schemas.microsoft.com/office/drawing/2014/main" id="{507EAF9F-3E04-AB4A-9D37-E0BD88DB446C}"/>
                </a:ext>
              </a:extLst>
            </p:cNvPr>
            <p:cNvSpPr/>
            <p:nvPr/>
          </p:nvSpPr>
          <p:spPr>
            <a:xfrm>
              <a:off x="7467120" y="6122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4" name="Rectangle 223">
              <a:hlinkClick r:id="rId70" action="ppaction://hlinksldjump"/>
              <a:extLst>
                <a:ext uri="{FF2B5EF4-FFF2-40B4-BE49-F238E27FC236}">
                  <a16:creationId xmlns:a16="http://schemas.microsoft.com/office/drawing/2014/main" id="{952435E3-3A1B-3941-8A30-31840B9C4639}"/>
                </a:ext>
              </a:extLst>
            </p:cNvPr>
            <p:cNvSpPr/>
            <p:nvPr/>
          </p:nvSpPr>
          <p:spPr>
            <a:xfrm>
              <a:off x="7467120" y="6369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5" name="Rectangle 224">
              <a:hlinkClick r:id="rId71" action="ppaction://hlinksldjump"/>
              <a:extLst>
                <a:ext uri="{FF2B5EF4-FFF2-40B4-BE49-F238E27FC236}">
                  <a16:creationId xmlns:a16="http://schemas.microsoft.com/office/drawing/2014/main" id="{39508CD1-3CE3-0345-8525-90011F85CB78}"/>
                </a:ext>
              </a:extLst>
            </p:cNvPr>
            <p:cNvSpPr/>
            <p:nvPr/>
          </p:nvSpPr>
          <p:spPr>
            <a:xfrm>
              <a:off x="7462668" y="90872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grpSp>
      <p:grpSp>
        <p:nvGrpSpPr>
          <p:cNvPr id="7" name="Group 6">
            <a:extLst>
              <a:ext uri="{FF2B5EF4-FFF2-40B4-BE49-F238E27FC236}">
                <a16:creationId xmlns:a16="http://schemas.microsoft.com/office/drawing/2014/main" id="{E1D18891-8CEC-9940-87D7-91740827CC99}"/>
              </a:ext>
            </a:extLst>
          </p:cNvPr>
          <p:cNvGrpSpPr/>
          <p:nvPr/>
        </p:nvGrpSpPr>
        <p:grpSpPr>
          <a:xfrm>
            <a:off x="11208568" y="924862"/>
            <a:ext cx="360040" cy="5656628"/>
            <a:chOff x="11208568" y="924862"/>
            <a:chExt cx="360040" cy="5656628"/>
          </a:xfrm>
        </p:grpSpPr>
        <p:sp>
          <p:nvSpPr>
            <p:cNvPr id="251" name="Rectangle 250">
              <a:hlinkClick r:id="rId72" action="ppaction://hlinksldjump"/>
              <a:extLst>
                <a:ext uri="{FF2B5EF4-FFF2-40B4-BE49-F238E27FC236}">
                  <a16:creationId xmlns:a16="http://schemas.microsoft.com/office/drawing/2014/main" id="{E2E50252-3AE3-614E-B751-334E6D82903C}"/>
                </a:ext>
              </a:extLst>
            </p:cNvPr>
            <p:cNvSpPr/>
            <p:nvPr/>
          </p:nvSpPr>
          <p:spPr>
            <a:xfrm>
              <a:off x="11208568" y="924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2" name="Rectangle 251">
              <a:hlinkClick r:id="rId73" action="ppaction://hlinksldjump"/>
              <a:extLst>
                <a:ext uri="{FF2B5EF4-FFF2-40B4-BE49-F238E27FC236}">
                  <a16:creationId xmlns:a16="http://schemas.microsoft.com/office/drawing/2014/main" id="{B23FDB21-70D4-784A-8828-0EA0442286DE}"/>
                </a:ext>
              </a:extLst>
            </p:cNvPr>
            <p:cNvSpPr/>
            <p:nvPr/>
          </p:nvSpPr>
          <p:spPr>
            <a:xfrm>
              <a:off x="11208568" y="1172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3" name="Rectangle 252">
              <a:hlinkClick r:id="rId74" action="ppaction://hlinksldjump"/>
              <a:extLst>
                <a:ext uri="{FF2B5EF4-FFF2-40B4-BE49-F238E27FC236}">
                  <a16:creationId xmlns:a16="http://schemas.microsoft.com/office/drawing/2014/main" id="{D4E2FBDC-E159-854F-855D-E7EF050BC7DC}"/>
                </a:ext>
              </a:extLst>
            </p:cNvPr>
            <p:cNvSpPr/>
            <p:nvPr/>
          </p:nvSpPr>
          <p:spPr>
            <a:xfrm>
              <a:off x="11208568" y="14194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4" name="Rectangle 253">
              <a:hlinkClick r:id="rId75" action="ppaction://hlinksldjump"/>
              <a:extLst>
                <a:ext uri="{FF2B5EF4-FFF2-40B4-BE49-F238E27FC236}">
                  <a16:creationId xmlns:a16="http://schemas.microsoft.com/office/drawing/2014/main" id="{BC0B2241-ABB5-F54A-B989-07D5B6F33FFF}"/>
                </a:ext>
              </a:extLst>
            </p:cNvPr>
            <p:cNvSpPr/>
            <p:nvPr/>
          </p:nvSpPr>
          <p:spPr>
            <a:xfrm>
              <a:off x="11208568" y="16667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5" name="Rectangle 254">
              <a:hlinkClick r:id="rId76" action="ppaction://hlinksldjump"/>
              <a:extLst>
                <a:ext uri="{FF2B5EF4-FFF2-40B4-BE49-F238E27FC236}">
                  <a16:creationId xmlns:a16="http://schemas.microsoft.com/office/drawing/2014/main" id="{2D7B81D0-8A4A-0544-B27C-A51C7333288C}"/>
                </a:ext>
              </a:extLst>
            </p:cNvPr>
            <p:cNvSpPr/>
            <p:nvPr/>
          </p:nvSpPr>
          <p:spPr>
            <a:xfrm>
              <a:off x="11208568" y="19140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6" name="Rectangle 255">
              <a:hlinkClick r:id="rId77" action="ppaction://hlinksldjump"/>
              <a:extLst>
                <a:ext uri="{FF2B5EF4-FFF2-40B4-BE49-F238E27FC236}">
                  <a16:creationId xmlns:a16="http://schemas.microsoft.com/office/drawing/2014/main" id="{1E74C4DD-98EF-974F-BC03-28EE0C43AE12}"/>
                </a:ext>
              </a:extLst>
            </p:cNvPr>
            <p:cNvSpPr/>
            <p:nvPr/>
          </p:nvSpPr>
          <p:spPr>
            <a:xfrm>
              <a:off x="11208568" y="21613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7" name="Rectangle 256">
              <a:hlinkClick r:id="rId78" action="ppaction://hlinksldjump"/>
              <a:extLst>
                <a:ext uri="{FF2B5EF4-FFF2-40B4-BE49-F238E27FC236}">
                  <a16:creationId xmlns:a16="http://schemas.microsoft.com/office/drawing/2014/main" id="{80A2A9FF-B61F-CF4F-9E37-FEE48A2AEE5A}"/>
                </a:ext>
              </a:extLst>
            </p:cNvPr>
            <p:cNvSpPr/>
            <p:nvPr/>
          </p:nvSpPr>
          <p:spPr>
            <a:xfrm>
              <a:off x="11208568" y="24086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8" name="Rectangle 257">
              <a:hlinkClick r:id="rId79" action="ppaction://hlinksldjump"/>
              <a:extLst>
                <a:ext uri="{FF2B5EF4-FFF2-40B4-BE49-F238E27FC236}">
                  <a16:creationId xmlns:a16="http://schemas.microsoft.com/office/drawing/2014/main" id="{40482AAF-E88D-604D-A1BD-F880209C4B6F}"/>
                </a:ext>
              </a:extLst>
            </p:cNvPr>
            <p:cNvSpPr/>
            <p:nvPr/>
          </p:nvSpPr>
          <p:spPr>
            <a:xfrm>
              <a:off x="11208568" y="26559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9" name="Rectangle 258">
              <a:hlinkClick r:id="rId80" action="ppaction://hlinksldjump"/>
              <a:extLst>
                <a:ext uri="{FF2B5EF4-FFF2-40B4-BE49-F238E27FC236}">
                  <a16:creationId xmlns:a16="http://schemas.microsoft.com/office/drawing/2014/main" id="{022B36B3-1364-E540-B174-18327FEAF80B}"/>
                </a:ext>
              </a:extLst>
            </p:cNvPr>
            <p:cNvSpPr/>
            <p:nvPr/>
          </p:nvSpPr>
          <p:spPr>
            <a:xfrm>
              <a:off x="11208568" y="29032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0" name="Rectangle 259">
              <a:hlinkClick r:id="rId81" action="ppaction://hlinksldjump"/>
              <a:extLst>
                <a:ext uri="{FF2B5EF4-FFF2-40B4-BE49-F238E27FC236}">
                  <a16:creationId xmlns:a16="http://schemas.microsoft.com/office/drawing/2014/main" id="{2F427E0A-E8B1-B34C-8ED3-C28B11DD59F1}"/>
                </a:ext>
              </a:extLst>
            </p:cNvPr>
            <p:cNvSpPr/>
            <p:nvPr/>
          </p:nvSpPr>
          <p:spPr>
            <a:xfrm>
              <a:off x="11208568" y="31505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261" name="Rectangle 260">
              <a:hlinkClick r:id="rId82" action="ppaction://hlinksldjump"/>
              <a:extLst>
                <a:ext uri="{FF2B5EF4-FFF2-40B4-BE49-F238E27FC236}">
                  <a16:creationId xmlns:a16="http://schemas.microsoft.com/office/drawing/2014/main" id="{99B01175-E03B-CA4C-8E5C-F3D3C2668556}"/>
                </a:ext>
              </a:extLst>
            </p:cNvPr>
            <p:cNvSpPr/>
            <p:nvPr/>
          </p:nvSpPr>
          <p:spPr>
            <a:xfrm>
              <a:off x="11208568" y="3397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2" name="Rectangle 261">
              <a:hlinkClick r:id="rId83" action="ppaction://hlinksldjump"/>
              <a:extLst>
                <a:ext uri="{FF2B5EF4-FFF2-40B4-BE49-F238E27FC236}">
                  <a16:creationId xmlns:a16="http://schemas.microsoft.com/office/drawing/2014/main" id="{93A76447-118D-3642-9B7E-DC4CDA32F4AE}"/>
                </a:ext>
              </a:extLst>
            </p:cNvPr>
            <p:cNvSpPr/>
            <p:nvPr/>
          </p:nvSpPr>
          <p:spPr>
            <a:xfrm>
              <a:off x="11208568" y="3645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3" name="Rectangle 262">
              <a:hlinkClick r:id="rId84" action="ppaction://hlinksldjump"/>
              <a:extLst>
                <a:ext uri="{FF2B5EF4-FFF2-40B4-BE49-F238E27FC236}">
                  <a16:creationId xmlns:a16="http://schemas.microsoft.com/office/drawing/2014/main" id="{8311B138-F91E-D34B-9D3F-13CE2166C46E}"/>
                </a:ext>
              </a:extLst>
            </p:cNvPr>
            <p:cNvSpPr/>
            <p:nvPr/>
          </p:nvSpPr>
          <p:spPr>
            <a:xfrm>
              <a:off x="11208568" y="38924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4" name="Rectangle 263">
              <a:hlinkClick r:id="rId85" action="ppaction://hlinksldjump"/>
              <a:extLst>
                <a:ext uri="{FF2B5EF4-FFF2-40B4-BE49-F238E27FC236}">
                  <a16:creationId xmlns:a16="http://schemas.microsoft.com/office/drawing/2014/main" id="{3E71DF84-C8B9-994F-B477-9790DFA58E7C}"/>
                </a:ext>
              </a:extLst>
            </p:cNvPr>
            <p:cNvSpPr/>
            <p:nvPr/>
          </p:nvSpPr>
          <p:spPr>
            <a:xfrm>
              <a:off x="11208568" y="41397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5" name="Rectangle 264">
              <a:hlinkClick r:id="rId86" action="ppaction://hlinksldjump"/>
              <a:extLst>
                <a:ext uri="{FF2B5EF4-FFF2-40B4-BE49-F238E27FC236}">
                  <a16:creationId xmlns:a16="http://schemas.microsoft.com/office/drawing/2014/main" id="{0A96904D-29FC-D14A-8755-0389F2E98580}"/>
                </a:ext>
              </a:extLst>
            </p:cNvPr>
            <p:cNvSpPr/>
            <p:nvPr/>
          </p:nvSpPr>
          <p:spPr>
            <a:xfrm>
              <a:off x="11208568" y="43870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6" name="Rectangle 265">
              <a:hlinkClick r:id="rId87" action="ppaction://hlinksldjump"/>
              <a:extLst>
                <a:ext uri="{FF2B5EF4-FFF2-40B4-BE49-F238E27FC236}">
                  <a16:creationId xmlns:a16="http://schemas.microsoft.com/office/drawing/2014/main" id="{18CF0171-EAA2-7D4A-8A82-9AE0173DDD95}"/>
                </a:ext>
              </a:extLst>
            </p:cNvPr>
            <p:cNvSpPr/>
            <p:nvPr/>
          </p:nvSpPr>
          <p:spPr>
            <a:xfrm>
              <a:off x="11208568" y="46343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7" name="Rectangle 266">
              <a:hlinkClick r:id="rId88" action="ppaction://hlinksldjump"/>
              <a:extLst>
                <a:ext uri="{FF2B5EF4-FFF2-40B4-BE49-F238E27FC236}">
                  <a16:creationId xmlns:a16="http://schemas.microsoft.com/office/drawing/2014/main" id="{EBF92997-623D-0441-99A3-04687EB8CCFF}"/>
                </a:ext>
              </a:extLst>
            </p:cNvPr>
            <p:cNvSpPr/>
            <p:nvPr/>
          </p:nvSpPr>
          <p:spPr>
            <a:xfrm>
              <a:off x="11208568" y="48816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8" name="Rectangle 267">
              <a:hlinkClick r:id="rId89" action="ppaction://hlinksldjump"/>
              <a:extLst>
                <a:ext uri="{FF2B5EF4-FFF2-40B4-BE49-F238E27FC236}">
                  <a16:creationId xmlns:a16="http://schemas.microsoft.com/office/drawing/2014/main" id="{8293062B-8029-0C4B-8701-86CD90CF44F3}"/>
                </a:ext>
              </a:extLst>
            </p:cNvPr>
            <p:cNvSpPr/>
            <p:nvPr/>
          </p:nvSpPr>
          <p:spPr>
            <a:xfrm>
              <a:off x="11208568" y="51289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9" name="Rectangle 268">
              <a:hlinkClick r:id="rId90" action="ppaction://hlinksldjump"/>
              <a:extLst>
                <a:ext uri="{FF2B5EF4-FFF2-40B4-BE49-F238E27FC236}">
                  <a16:creationId xmlns:a16="http://schemas.microsoft.com/office/drawing/2014/main" id="{2390D948-A5C0-D641-89CB-45DDE675CE16}"/>
                </a:ext>
              </a:extLst>
            </p:cNvPr>
            <p:cNvSpPr/>
            <p:nvPr/>
          </p:nvSpPr>
          <p:spPr>
            <a:xfrm>
              <a:off x="11208568" y="53762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lumMod val="75000"/>
                    </a:schemeClr>
                  </a:solidFill>
                </a:rPr>
                <a:t>≫</a:t>
              </a:r>
              <a:endParaRPr lang="en-US" dirty="0">
                <a:solidFill>
                  <a:schemeClr val="bg1">
                    <a:lumMod val="75000"/>
                  </a:schemeClr>
                </a:solidFill>
              </a:endParaRPr>
            </a:p>
          </p:txBody>
        </p:sp>
        <p:sp>
          <p:nvSpPr>
            <p:cNvPr id="270" name="Rectangle 269">
              <a:hlinkClick r:id="rId91" action="ppaction://hlinksldjump"/>
              <a:extLst>
                <a:ext uri="{FF2B5EF4-FFF2-40B4-BE49-F238E27FC236}">
                  <a16:creationId xmlns:a16="http://schemas.microsoft.com/office/drawing/2014/main" id="{4163FC69-B83C-C34B-9DBE-43E71CB664CF}"/>
                </a:ext>
              </a:extLst>
            </p:cNvPr>
            <p:cNvSpPr/>
            <p:nvPr/>
          </p:nvSpPr>
          <p:spPr>
            <a:xfrm>
              <a:off x="11208568" y="56235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1" name="Rectangle 270">
              <a:hlinkClick r:id="rId92" action="ppaction://hlinksldjump"/>
              <a:extLst>
                <a:ext uri="{FF2B5EF4-FFF2-40B4-BE49-F238E27FC236}">
                  <a16:creationId xmlns:a16="http://schemas.microsoft.com/office/drawing/2014/main" id="{B3173524-75D4-F34F-B086-2250B5946822}"/>
                </a:ext>
              </a:extLst>
            </p:cNvPr>
            <p:cNvSpPr/>
            <p:nvPr/>
          </p:nvSpPr>
          <p:spPr>
            <a:xfrm>
              <a:off x="11208568" y="5870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2" name="Rectangle 271">
              <a:hlinkClick r:id="rId93" action="ppaction://hlinksldjump"/>
              <a:extLst>
                <a:ext uri="{FF2B5EF4-FFF2-40B4-BE49-F238E27FC236}">
                  <a16:creationId xmlns:a16="http://schemas.microsoft.com/office/drawing/2014/main" id="{E41B4B86-207D-6449-BE6F-605C346ABEBD}"/>
                </a:ext>
              </a:extLst>
            </p:cNvPr>
            <p:cNvSpPr/>
            <p:nvPr/>
          </p:nvSpPr>
          <p:spPr>
            <a:xfrm>
              <a:off x="11208568" y="6118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3" name="Rectangle 272">
              <a:hlinkClick r:id="rId94" action="ppaction://hlinksldjump"/>
              <a:extLst>
                <a:ext uri="{FF2B5EF4-FFF2-40B4-BE49-F238E27FC236}">
                  <a16:creationId xmlns:a16="http://schemas.microsoft.com/office/drawing/2014/main" id="{0D667F47-F5FF-754A-8DA4-619C58486C8F}"/>
                </a:ext>
              </a:extLst>
            </p:cNvPr>
            <p:cNvSpPr/>
            <p:nvPr/>
          </p:nvSpPr>
          <p:spPr>
            <a:xfrm>
              <a:off x="11208568" y="636546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grpSp>
    </p:spTree>
    <p:extLst>
      <p:ext uri="{BB962C8B-B14F-4D97-AF65-F5344CB8AC3E}">
        <p14:creationId xmlns:p14="http://schemas.microsoft.com/office/powerpoint/2010/main" val="287030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6EDA86AD-2762-7A47-98C4-8FBBA77E6735}"/>
              </a:ext>
            </a:extLst>
          </p:cNvPr>
          <p:cNvSpPr>
            <a:spLocks noGrp="1"/>
          </p:cNvSpPr>
          <p:nvPr>
            <p:ph type="title"/>
          </p:nvPr>
        </p:nvSpPr>
        <p:spPr>
          <a:xfrm>
            <a:off x="266400" y="230400"/>
            <a:ext cx="11080800" cy="403200"/>
          </a:xfrm>
        </p:spPr>
        <p:txBody>
          <a:bodyPr/>
          <a:lstStyle/>
          <a:p>
            <a:r>
              <a:rPr lang="en-US" dirty="0"/>
              <a:t>Assessment Summary</a:t>
            </a:r>
          </a:p>
        </p:txBody>
      </p:sp>
      <p:graphicFrame>
        <p:nvGraphicFramePr>
          <p:cNvPr id="27" name="Table 26">
            <a:extLst>
              <a:ext uri="{FF2B5EF4-FFF2-40B4-BE49-F238E27FC236}">
                <a16:creationId xmlns:a16="http://schemas.microsoft.com/office/drawing/2014/main" id="{0FC9F846-1C72-554C-9397-B4EAB5264930}"/>
              </a:ext>
            </a:extLst>
          </p:cNvPr>
          <p:cNvGraphicFramePr>
            <a:graphicFrameLocks noGrp="1"/>
          </p:cNvGraphicFramePr>
          <p:nvPr>
            <p:extLst>
              <p:ext uri="{D42A27DB-BD31-4B8C-83A1-F6EECF244321}">
                <p14:modId xmlns:p14="http://schemas.microsoft.com/office/powerpoint/2010/main" val="1600409593"/>
              </p:ext>
            </p:extLst>
          </p:nvPr>
        </p:nvGraphicFramePr>
        <p:xfrm>
          <a:off x="263353" y="260638"/>
          <a:ext cx="11302287" cy="6363736"/>
        </p:xfrm>
        <a:graphic>
          <a:graphicData uri="http://schemas.openxmlformats.org/drawingml/2006/table">
            <a:tbl>
              <a:tblPr firstRow="1" bandRow="1">
                <a:tableStyleId>{912C8C85-51F0-491E-9774-3900AFEF0FD7}</a:tableStyleId>
              </a:tblPr>
              <a:tblGrid>
                <a:gridCol w="3816000">
                  <a:extLst>
                    <a:ext uri="{9D8B030D-6E8A-4147-A177-3AD203B41FA5}">
                      <a16:colId xmlns:a16="http://schemas.microsoft.com/office/drawing/2014/main" val="470450919"/>
                    </a:ext>
                  </a:extLst>
                </a:gridCol>
                <a:gridCol w="360000">
                  <a:extLst>
                    <a:ext uri="{9D8B030D-6E8A-4147-A177-3AD203B41FA5}">
                      <a16:colId xmlns:a16="http://schemas.microsoft.com/office/drawing/2014/main" val="2319457132"/>
                    </a:ext>
                  </a:extLst>
                </a:gridCol>
                <a:gridCol w="1008000">
                  <a:extLst>
                    <a:ext uri="{9D8B030D-6E8A-4147-A177-3AD203B41FA5}">
                      <a16:colId xmlns:a16="http://schemas.microsoft.com/office/drawing/2014/main" val="2661761546"/>
                    </a:ext>
                  </a:extLst>
                </a:gridCol>
                <a:gridCol w="1008000">
                  <a:extLst>
                    <a:ext uri="{9D8B030D-6E8A-4147-A177-3AD203B41FA5}">
                      <a16:colId xmlns:a16="http://schemas.microsoft.com/office/drawing/2014/main" val="3190641837"/>
                    </a:ext>
                  </a:extLst>
                </a:gridCol>
                <a:gridCol w="1008000">
                  <a:extLst>
                    <a:ext uri="{9D8B030D-6E8A-4147-A177-3AD203B41FA5}">
                      <a16:colId xmlns:a16="http://schemas.microsoft.com/office/drawing/2014/main" val="3998899236"/>
                    </a:ext>
                  </a:extLst>
                </a:gridCol>
                <a:gridCol w="359429">
                  <a:extLst>
                    <a:ext uri="{9D8B030D-6E8A-4147-A177-3AD203B41FA5}">
                      <a16:colId xmlns:a16="http://schemas.microsoft.com/office/drawing/2014/main" val="4127325757"/>
                    </a:ext>
                  </a:extLst>
                </a:gridCol>
                <a:gridCol w="1512000">
                  <a:extLst>
                    <a:ext uri="{9D8B030D-6E8A-4147-A177-3AD203B41FA5}">
                      <a16:colId xmlns:a16="http://schemas.microsoft.com/office/drawing/2014/main" val="395302643"/>
                    </a:ext>
                  </a:extLst>
                </a:gridCol>
                <a:gridCol w="359429">
                  <a:extLst>
                    <a:ext uri="{9D8B030D-6E8A-4147-A177-3AD203B41FA5}">
                      <a16:colId xmlns:a16="http://schemas.microsoft.com/office/drawing/2014/main" val="3591399095"/>
                    </a:ext>
                  </a:extLst>
                </a:gridCol>
                <a:gridCol w="1512000">
                  <a:extLst>
                    <a:ext uri="{9D8B030D-6E8A-4147-A177-3AD203B41FA5}">
                      <a16:colId xmlns:a16="http://schemas.microsoft.com/office/drawing/2014/main" val="3264836157"/>
                    </a:ext>
                  </a:extLst>
                </a:gridCol>
                <a:gridCol w="359429">
                  <a:extLst>
                    <a:ext uri="{9D8B030D-6E8A-4147-A177-3AD203B41FA5}">
                      <a16:colId xmlns:a16="http://schemas.microsoft.com/office/drawing/2014/main" val="1758923305"/>
                    </a:ext>
                  </a:extLst>
                </a:gridCol>
              </a:tblGrid>
              <a:tr h="324430">
                <a:tc rowSpan="2">
                  <a:txBody>
                    <a:bodyPr/>
                    <a:lstStyle/>
                    <a:p>
                      <a:pPr algn="ctr">
                        <a:lnSpc>
                          <a:spcPct val="90000"/>
                        </a:lnSpc>
                      </a:pPr>
                      <a:r>
                        <a:rPr lang="en-GB" sz="2200" b="1" dirty="0">
                          <a:solidFill>
                            <a:schemeClr val="bg1"/>
                          </a:solidFill>
                        </a:rPr>
                        <a:t>Future-Fit Break-Even Goals</a:t>
                      </a:r>
                      <a:endParaRPr lang="en-GB"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algn="ctr">
                        <a:lnSpc>
                          <a:spcPct val="90000"/>
                        </a:lnSpc>
                      </a:pPr>
                      <a:endParaRPr lang="en-GB"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bg1"/>
                          </a:solidFill>
                        </a:rPr>
                        <a:t>Attention Required</a:t>
                      </a: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Alignment</a:t>
                      </a:r>
                      <a:br>
                        <a:rPr lang="en-US" sz="1600" b="1" dirty="0">
                          <a:solidFill>
                            <a:schemeClr val="bg1"/>
                          </a:solidFill>
                        </a:rPr>
                      </a:br>
                      <a:r>
                        <a:rPr lang="en-US" sz="1600" b="1" dirty="0">
                          <a:solidFill>
                            <a:schemeClr val="bg1"/>
                          </a:solidFill>
                        </a:rPr>
                        <a:t>of Ambitions</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Action</a:t>
                      </a:r>
                      <a:br>
                        <a:rPr lang="en-US" sz="1600" b="1" dirty="0">
                          <a:solidFill>
                            <a:schemeClr val="bg1"/>
                          </a:solidFill>
                        </a:rPr>
                      </a:br>
                      <a:r>
                        <a:rPr lang="en-US" sz="1600" b="1" dirty="0">
                          <a:solidFill>
                            <a:schemeClr val="bg1"/>
                          </a:solidFill>
                        </a:rPr>
                        <a:t>Needed</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tx2"/>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189923199"/>
                  </a:ext>
                </a:extLst>
              </a:tr>
              <a:tr h="324430">
                <a:tc vMerge="1">
                  <a:txBody>
                    <a:bodyPr/>
                    <a:lstStyle/>
                    <a:p>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Lower</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Medium</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Highest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vMerge="1">
                  <a:txBody>
                    <a:bodyPr/>
                    <a:lstStyle/>
                    <a:p>
                      <a:endParaRPr lang="en-US"/>
                    </a:p>
                  </a:txBody>
                  <a:tcPr/>
                </a:tc>
                <a:extLst>
                  <a:ext uri="{0D108BD9-81ED-4DB2-BD59-A6C34878D82A}">
                    <a16:rowId xmlns:a16="http://schemas.microsoft.com/office/drawing/2014/main" val="1422480573"/>
                  </a:ext>
                </a:extLst>
              </a:tr>
              <a:tr h="247298">
                <a:tc>
                  <a:txBody>
                    <a:bodyPr/>
                    <a:lstStyle/>
                    <a:p>
                      <a:r>
                        <a:rPr lang="en-GB" sz="1500" b="0" dirty="0">
                          <a:solidFill>
                            <a:schemeClr val="tx1">
                              <a:lumMod val="65000"/>
                              <a:lumOff val="35000"/>
                            </a:schemeClr>
                          </a:solidFill>
                        </a:rPr>
                        <a:t>FF01: Renewable Energy</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lumMod val="65000"/>
                            <a:lumOff val="35000"/>
                          </a:schemeClr>
                        </a:solidFill>
                        <a:effectLst/>
                        <a:latin typeface="Calibri" charset="0"/>
                        <a:ea typeface="Calibri" charset="0"/>
                        <a:cs typeface="Times New Roman" charset="0"/>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lumMod val="65000"/>
                            <a:lumOff val="35000"/>
                          </a:schemeClr>
                        </a:solidFill>
                        <a:effectLst/>
                        <a:latin typeface="Calibri" charset="0"/>
                        <a:ea typeface="Calibri" charset="0"/>
                        <a:cs typeface="Times New Roman" charset="0"/>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789211"/>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FF02: Water Use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9909475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FF03: Natural Resources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4264060"/>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FF04: Procurement</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1660089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FF05: Operational Emissions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7616151"/>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FF06: Operational GHGs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7995783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FF07: Operational Waste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912535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FF08: Operational Encroachment</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7895894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FF09: Community Health</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395342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FF10: Employee Health</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135584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FF11: Living Wage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6692708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FF12: Fair Employment Terms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41876155"/>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FF13: Employee Discrimination</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695670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FF14: Employee Concerns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3326323"/>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FF15: Product Communications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184574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FF16: Product Concerns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9206168"/>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FF17: Product Harm</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73761706"/>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FF18: Product GHGs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14108003"/>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FF19: Products Repurposed</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233854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FF20: Business Ethics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903962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FF21: Right Tax</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7089714"/>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FF22: Lobbying &amp; Corporate Influence</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96207312"/>
                  </a:ext>
                </a:extLst>
              </a:tr>
              <a:tr h="24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lumMod val="65000"/>
                              <a:lumOff val="35000"/>
                            </a:schemeClr>
                          </a:solidFill>
                        </a:rPr>
                        <a:t>FF23: Financial Assets</a:t>
                      </a: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GB" sz="1600" dirty="0">
                          <a:solidFill>
                            <a:schemeClr val="bg1">
                              <a:lumMod val="75000"/>
                            </a:schemeClr>
                          </a:solidFill>
                          <a:effectLst/>
                          <a:latin typeface="Calibri" charset="0"/>
                          <a:ea typeface="Calibri" charset="0"/>
                          <a:cs typeface="Times New Roman" charset="0"/>
                        </a:rPr>
                        <a:t>◉◉◉◉</a:t>
                      </a: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0" i="0" dirty="0">
                        <a:solidFill>
                          <a:schemeClr val="tx1">
                            <a:lumMod val="65000"/>
                            <a:lumOff val="35000"/>
                          </a:schemeClr>
                        </a:solidFill>
                      </a:endParaRPr>
                    </a:p>
                  </a:txBody>
                  <a:tcPr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75316620"/>
                  </a:ext>
                </a:extLst>
              </a:tr>
            </a:tbl>
          </a:graphicData>
        </a:graphic>
      </p:graphicFrame>
      <p:sp>
        <p:nvSpPr>
          <p:cNvPr id="82" name="Rectangle 81">
            <a:hlinkClick r:id="rId3"/>
            <a:extLst>
              <a:ext uri="{FF2B5EF4-FFF2-40B4-BE49-F238E27FC236}">
                <a16:creationId xmlns:a16="http://schemas.microsoft.com/office/drawing/2014/main" id="{E67BEA9F-5A87-684D-8918-E6D635C8FB03}"/>
              </a:ext>
            </a:extLst>
          </p:cNvPr>
          <p:cNvSpPr/>
          <p:nvPr/>
        </p:nvSpPr>
        <p:spPr>
          <a:xfrm>
            <a:off x="4079776" y="924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3" name="Rectangle 82">
            <a:hlinkClick r:id="rId4"/>
            <a:extLst>
              <a:ext uri="{FF2B5EF4-FFF2-40B4-BE49-F238E27FC236}">
                <a16:creationId xmlns:a16="http://schemas.microsoft.com/office/drawing/2014/main" id="{9C4FF3EE-1224-A447-BF24-666742804DD9}"/>
              </a:ext>
            </a:extLst>
          </p:cNvPr>
          <p:cNvSpPr/>
          <p:nvPr/>
        </p:nvSpPr>
        <p:spPr>
          <a:xfrm>
            <a:off x="4079776" y="1172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4" name="Rectangle 83">
            <a:hlinkClick r:id="rId5"/>
            <a:extLst>
              <a:ext uri="{FF2B5EF4-FFF2-40B4-BE49-F238E27FC236}">
                <a16:creationId xmlns:a16="http://schemas.microsoft.com/office/drawing/2014/main" id="{770230A8-AB7E-6A4B-8DE3-1B1227ABCDBF}"/>
              </a:ext>
            </a:extLst>
          </p:cNvPr>
          <p:cNvSpPr/>
          <p:nvPr/>
        </p:nvSpPr>
        <p:spPr>
          <a:xfrm>
            <a:off x="4079776" y="1419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5" name="Rectangle 84">
            <a:hlinkClick r:id="rId6"/>
            <a:extLst>
              <a:ext uri="{FF2B5EF4-FFF2-40B4-BE49-F238E27FC236}">
                <a16:creationId xmlns:a16="http://schemas.microsoft.com/office/drawing/2014/main" id="{CDDA2F9E-6632-A349-AE68-F5FF49E104E7}"/>
              </a:ext>
            </a:extLst>
          </p:cNvPr>
          <p:cNvSpPr/>
          <p:nvPr/>
        </p:nvSpPr>
        <p:spPr>
          <a:xfrm>
            <a:off x="4079776" y="1666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6" name="Rectangle 85">
            <a:hlinkClick r:id="rId7"/>
            <a:extLst>
              <a:ext uri="{FF2B5EF4-FFF2-40B4-BE49-F238E27FC236}">
                <a16:creationId xmlns:a16="http://schemas.microsoft.com/office/drawing/2014/main" id="{7EBB3752-FFEE-1C44-A1AB-D67E8C75DCA5}"/>
              </a:ext>
            </a:extLst>
          </p:cNvPr>
          <p:cNvSpPr/>
          <p:nvPr/>
        </p:nvSpPr>
        <p:spPr>
          <a:xfrm>
            <a:off x="4079776" y="1914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7" name="Rectangle 86">
            <a:hlinkClick r:id="rId8"/>
            <a:extLst>
              <a:ext uri="{FF2B5EF4-FFF2-40B4-BE49-F238E27FC236}">
                <a16:creationId xmlns:a16="http://schemas.microsoft.com/office/drawing/2014/main" id="{9A9FEB93-B6F4-4F4B-B00B-8D781DE82B4B}"/>
              </a:ext>
            </a:extLst>
          </p:cNvPr>
          <p:cNvSpPr/>
          <p:nvPr/>
        </p:nvSpPr>
        <p:spPr>
          <a:xfrm>
            <a:off x="4079776" y="2161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8" name="Rectangle 87">
            <a:hlinkClick r:id="rId9"/>
            <a:extLst>
              <a:ext uri="{FF2B5EF4-FFF2-40B4-BE49-F238E27FC236}">
                <a16:creationId xmlns:a16="http://schemas.microsoft.com/office/drawing/2014/main" id="{8A5BBFA4-D51D-3D49-95B4-375189D88C1D}"/>
              </a:ext>
            </a:extLst>
          </p:cNvPr>
          <p:cNvSpPr/>
          <p:nvPr/>
        </p:nvSpPr>
        <p:spPr>
          <a:xfrm>
            <a:off x="4079776" y="2408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89" name="Rectangle 88">
            <a:hlinkClick r:id="rId10"/>
            <a:extLst>
              <a:ext uri="{FF2B5EF4-FFF2-40B4-BE49-F238E27FC236}">
                <a16:creationId xmlns:a16="http://schemas.microsoft.com/office/drawing/2014/main" id="{EF30D223-085B-6E4A-88FE-239AE7791E1A}"/>
              </a:ext>
            </a:extLst>
          </p:cNvPr>
          <p:cNvSpPr/>
          <p:nvPr/>
        </p:nvSpPr>
        <p:spPr>
          <a:xfrm>
            <a:off x="4079776" y="2655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0" name="Rectangle 89">
            <a:hlinkClick r:id="rId11"/>
            <a:extLst>
              <a:ext uri="{FF2B5EF4-FFF2-40B4-BE49-F238E27FC236}">
                <a16:creationId xmlns:a16="http://schemas.microsoft.com/office/drawing/2014/main" id="{B0A5922B-063C-AB43-8648-A16477473AF1}"/>
              </a:ext>
            </a:extLst>
          </p:cNvPr>
          <p:cNvSpPr/>
          <p:nvPr/>
        </p:nvSpPr>
        <p:spPr>
          <a:xfrm>
            <a:off x="4079776" y="2903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1" name="Rectangle 90">
            <a:hlinkClick r:id="rId12"/>
            <a:extLst>
              <a:ext uri="{FF2B5EF4-FFF2-40B4-BE49-F238E27FC236}">
                <a16:creationId xmlns:a16="http://schemas.microsoft.com/office/drawing/2014/main" id="{91DD4DF6-F57A-3C45-B6C5-5912D92E2144}"/>
              </a:ext>
            </a:extLst>
          </p:cNvPr>
          <p:cNvSpPr/>
          <p:nvPr/>
        </p:nvSpPr>
        <p:spPr>
          <a:xfrm>
            <a:off x="4079776" y="3150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2" name="Rectangle 91">
            <a:hlinkClick r:id="rId13"/>
            <a:extLst>
              <a:ext uri="{FF2B5EF4-FFF2-40B4-BE49-F238E27FC236}">
                <a16:creationId xmlns:a16="http://schemas.microsoft.com/office/drawing/2014/main" id="{AECFBAF0-2BAC-2F4D-A882-BF70376B36ED}"/>
              </a:ext>
            </a:extLst>
          </p:cNvPr>
          <p:cNvSpPr/>
          <p:nvPr/>
        </p:nvSpPr>
        <p:spPr>
          <a:xfrm>
            <a:off x="4079776" y="3397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3" name="Rectangle 92">
            <a:hlinkClick r:id="rId14"/>
            <a:extLst>
              <a:ext uri="{FF2B5EF4-FFF2-40B4-BE49-F238E27FC236}">
                <a16:creationId xmlns:a16="http://schemas.microsoft.com/office/drawing/2014/main" id="{756069C4-2E90-9440-8A21-C680C6C8F8EB}"/>
              </a:ext>
            </a:extLst>
          </p:cNvPr>
          <p:cNvSpPr/>
          <p:nvPr/>
        </p:nvSpPr>
        <p:spPr>
          <a:xfrm>
            <a:off x="4079776" y="3645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4" name="Rectangle 93">
            <a:hlinkClick r:id="rId15"/>
            <a:extLst>
              <a:ext uri="{FF2B5EF4-FFF2-40B4-BE49-F238E27FC236}">
                <a16:creationId xmlns:a16="http://schemas.microsoft.com/office/drawing/2014/main" id="{1D32877B-459D-A845-8372-818233D36F54}"/>
              </a:ext>
            </a:extLst>
          </p:cNvPr>
          <p:cNvSpPr/>
          <p:nvPr/>
        </p:nvSpPr>
        <p:spPr>
          <a:xfrm>
            <a:off x="4079776" y="3892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5" name="Rectangle 94">
            <a:hlinkClick r:id="rId16"/>
            <a:extLst>
              <a:ext uri="{FF2B5EF4-FFF2-40B4-BE49-F238E27FC236}">
                <a16:creationId xmlns:a16="http://schemas.microsoft.com/office/drawing/2014/main" id="{B54A1FD8-85A1-F54E-9257-F65D82EF708A}"/>
              </a:ext>
            </a:extLst>
          </p:cNvPr>
          <p:cNvSpPr/>
          <p:nvPr/>
        </p:nvSpPr>
        <p:spPr>
          <a:xfrm>
            <a:off x="4079776" y="4139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6" name="Rectangle 95">
            <a:hlinkClick r:id="rId17"/>
            <a:extLst>
              <a:ext uri="{FF2B5EF4-FFF2-40B4-BE49-F238E27FC236}">
                <a16:creationId xmlns:a16="http://schemas.microsoft.com/office/drawing/2014/main" id="{B9488076-93DB-464C-A676-38C002B724AB}"/>
              </a:ext>
            </a:extLst>
          </p:cNvPr>
          <p:cNvSpPr/>
          <p:nvPr/>
        </p:nvSpPr>
        <p:spPr>
          <a:xfrm>
            <a:off x="4079776" y="4387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7" name="Rectangle 96">
            <a:hlinkClick r:id="rId18"/>
            <a:extLst>
              <a:ext uri="{FF2B5EF4-FFF2-40B4-BE49-F238E27FC236}">
                <a16:creationId xmlns:a16="http://schemas.microsoft.com/office/drawing/2014/main" id="{27A4B761-D05E-FE4B-B890-2A3D02109A71}"/>
              </a:ext>
            </a:extLst>
          </p:cNvPr>
          <p:cNvSpPr/>
          <p:nvPr/>
        </p:nvSpPr>
        <p:spPr>
          <a:xfrm>
            <a:off x="4079776" y="4634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8" name="Rectangle 97">
            <a:hlinkClick r:id="rId19"/>
            <a:extLst>
              <a:ext uri="{FF2B5EF4-FFF2-40B4-BE49-F238E27FC236}">
                <a16:creationId xmlns:a16="http://schemas.microsoft.com/office/drawing/2014/main" id="{572D2791-BCBD-F84B-94A8-027B70DD08F5}"/>
              </a:ext>
            </a:extLst>
          </p:cNvPr>
          <p:cNvSpPr/>
          <p:nvPr/>
        </p:nvSpPr>
        <p:spPr>
          <a:xfrm>
            <a:off x="4079776" y="4881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99" name="Rectangle 98">
            <a:hlinkClick r:id="rId20"/>
            <a:extLst>
              <a:ext uri="{FF2B5EF4-FFF2-40B4-BE49-F238E27FC236}">
                <a16:creationId xmlns:a16="http://schemas.microsoft.com/office/drawing/2014/main" id="{CB015729-2C5F-2F44-89F5-835C26D07CF8}"/>
              </a:ext>
            </a:extLst>
          </p:cNvPr>
          <p:cNvSpPr/>
          <p:nvPr/>
        </p:nvSpPr>
        <p:spPr>
          <a:xfrm>
            <a:off x="4079776" y="5128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0" name="Rectangle 99">
            <a:hlinkClick r:id="rId21"/>
            <a:extLst>
              <a:ext uri="{FF2B5EF4-FFF2-40B4-BE49-F238E27FC236}">
                <a16:creationId xmlns:a16="http://schemas.microsoft.com/office/drawing/2014/main" id="{AC476873-E91F-EC4A-B18F-B19C4D723528}"/>
              </a:ext>
            </a:extLst>
          </p:cNvPr>
          <p:cNvSpPr/>
          <p:nvPr/>
        </p:nvSpPr>
        <p:spPr>
          <a:xfrm>
            <a:off x="4079776" y="5376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1" name="Rectangle 100">
            <a:hlinkClick r:id="rId22"/>
            <a:extLst>
              <a:ext uri="{FF2B5EF4-FFF2-40B4-BE49-F238E27FC236}">
                <a16:creationId xmlns:a16="http://schemas.microsoft.com/office/drawing/2014/main" id="{D847B15F-55EF-9546-93B2-D52C3544FDDF}"/>
              </a:ext>
            </a:extLst>
          </p:cNvPr>
          <p:cNvSpPr/>
          <p:nvPr/>
        </p:nvSpPr>
        <p:spPr>
          <a:xfrm>
            <a:off x="4079776" y="5623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2" name="Rectangle 101">
            <a:hlinkClick r:id="rId23"/>
            <a:extLst>
              <a:ext uri="{FF2B5EF4-FFF2-40B4-BE49-F238E27FC236}">
                <a16:creationId xmlns:a16="http://schemas.microsoft.com/office/drawing/2014/main" id="{4B1C9824-5ECF-0F49-96FD-3889E41CE9AD}"/>
              </a:ext>
            </a:extLst>
          </p:cNvPr>
          <p:cNvSpPr/>
          <p:nvPr/>
        </p:nvSpPr>
        <p:spPr>
          <a:xfrm>
            <a:off x="4079776" y="5870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3" name="Rectangle 102">
            <a:hlinkClick r:id="rId24"/>
            <a:extLst>
              <a:ext uri="{FF2B5EF4-FFF2-40B4-BE49-F238E27FC236}">
                <a16:creationId xmlns:a16="http://schemas.microsoft.com/office/drawing/2014/main" id="{28439B83-5553-A241-96F3-449B71C33174}"/>
              </a:ext>
            </a:extLst>
          </p:cNvPr>
          <p:cNvSpPr/>
          <p:nvPr/>
        </p:nvSpPr>
        <p:spPr>
          <a:xfrm>
            <a:off x="4079776" y="6118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4" name="Rectangle 103">
            <a:hlinkClick r:id="rId25"/>
            <a:extLst>
              <a:ext uri="{FF2B5EF4-FFF2-40B4-BE49-F238E27FC236}">
                <a16:creationId xmlns:a16="http://schemas.microsoft.com/office/drawing/2014/main" id="{560EFDC9-5FFE-B947-A352-0C75192F5F9B}"/>
              </a:ext>
            </a:extLst>
          </p:cNvPr>
          <p:cNvSpPr/>
          <p:nvPr/>
        </p:nvSpPr>
        <p:spPr>
          <a:xfrm>
            <a:off x="4079776" y="636546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05" name="Rectangle 104">
            <a:hlinkClick r:id="rId26" action="ppaction://hlinksldjump"/>
            <a:extLst>
              <a:ext uri="{FF2B5EF4-FFF2-40B4-BE49-F238E27FC236}">
                <a16:creationId xmlns:a16="http://schemas.microsoft.com/office/drawing/2014/main" id="{8181CA6A-3221-2449-BF82-106C0B6CF541}"/>
              </a:ext>
            </a:extLst>
          </p:cNvPr>
          <p:cNvSpPr/>
          <p:nvPr/>
        </p:nvSpPr>
        <p:spPr>
          <a:xfrm>
            <a:off x="9336360" y="1172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6" name="Rectangle 105">
            <a:hlinkClick r:id="rId27" action="ppaction://hlinksldjump"/>
            <a:extLst>
              <a:ext uri="{FF2B5EF4-FFF2-40B4-BE49-F238E27FC236}">
                <a16:creationId xmlns:a16="http://schemas.microsoft.com/office/drawing/2014/main" id="{6213FB74-6E06-CA4C-A71B-F47E03B946B4}"/>
              </a:ext>
            </a:extLst>
          </p:cNvPr>
          <p:cNvSpPr/>
          <p:nvPr/>
        </p:nvSpPr>
        <p:spPr>
          <a:xfrm>
            <a:off x="9336360" y="1419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7" name="Rectangle 106">
            <a:hlinkClick r:id="rId28" action="ppaction://hlinksldjump"/>
            <a:extLst>
              <a:ext uri="{FF2B5EF4-FFF2-40B4-BE49-F238E27FC236}">
                <a16:creationId xmlns:a16="http://schemas.microsoft.com/office/drawing/2014/main" id="{DD627F60-654E-4A40-91C4-AE990F5BD582}"/>
              </a:ext>
            </a:extLst>
          </p:cNvPr>
          <p:cNvSpPr/>
          <p:nvPr/>
        </p:nvSpPr>
        <p:spPr>
          <a:xfrm>
            <a:off x="9336360" y="1666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8" name="Rectangle 107">
            <a:hlinkClick r:id="rId29" action="ppaction://hlinksldjump"/>
            <a:extLst>
              <a:ext uri="{FF2B5EF4-FFF2-40B4-BE49-F238E27FC236}">
                <a16:creationId xmlns:a16="http://schemas.microsoft.com/office/drawing/2014/main" id="{AEDF6B49-16C9-B04C-B46D-1B96EFA4E8D1}"/>
              </a:ext>
            </a:extLst>
          </p:cNvPr>
          <p:cNvSpPr/>
          <p:nvPr/>
        </p:nvSpPr>
        <p:spPr>
          <a:xfrm>
            <a:off x="9336360" y="1914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09" name="Rectangle 108">
            <a:hlinkClick r:id="rId30" action="ppaction://hlinksldjump"/>
            <a:extLst>
              <a:ext uri="{FF2B5EF4-FFF2-40B4-BE49-F238E27FC236}">
                <a16:creationId xmlns:a16="http://schemas.microsoft.com/office/drawing/2014/main" id="{2CCA35E9-A177-9246-9FD4-AFC1F328E44E}"/>
              </a:ext>
            </a:extLst>
          </p:cNvPr>
          <p:cNvSpPr/>
          <p:nvPr/>
        </p:nvSpPr>
        <p:spPr>
          <a:xfrm>
            <a:off x="9336360" y="2161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0" name="Rectangle 109">
            <a:hlinkClick r:id="rId31" action="ppaction://hlinksldjump"/>
            <a:extLst>
              <a:ext uri="{FF2B5EF4-FFF2-40B4-BE49-F238E27FC236}">
                <a16:creationId xmlns:a16="http://schemas.microsoft.com/office/drawing/2014/main" id="{5C402D63-9417-9842-9FE5-1A5D9FA04C41}"/>
              </a:ext>
            </a:extLst>
          </p:cNvPr>
          <p:cNvSpPr/>
          <p:nvPr/>
        </p:nvSpPr>
        <p:spPr>
          <a:xfrm>
            <a:off x="9336360" y="2408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1" name="Rectangle 110">
            <a:hlinkClick r:id="rId32" action="ppaction://hlinksldjump"/>
            <a:extLst>
              <a:ext uri="{FF2B5EF4-FFF2-40B4-BE49-F238E27FC236}">
                <a16:creationId xmlns:a16="http://schemas.microsoft.com/office/drawing/2014/main" id="{7033F8AE-122C-D847-A144-CD36FBDF1C90}"/>
              </a:ext>
            </a:extLst>
          </p:cNvPr>
          <p:cNvSpPr/>
          <p:nvPr/>
        </p:nvSpPr>
        <p:spPr>
          <a:xfrm>
            <a:off x="9336360" y="2655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2" name="Rectangle 111">
            <a:hlinkClick r:id="rId33" action="ppaction://hlinksldjump"/>
            <a:extLst>
              <a:ext uri="{FF2B5EF4-FFF2-40B4-BE49-F238E27FC236}">
                <a16:creationId xmlns:a16="http://schemas.microsoft.com/office/drawing/2014/main" id="{453A2E82-61EE-644C-A479-7CC126843B1E}"/>
              </a:ext>
            </a:extLst>
          </p:cNvPr>
          <p:cNvSpPr/>
          <p:nvPr/>
        </p:nvSpPr>
        <p:spPr>
          <a:xfrm>
            <a:off x="9336360" y="2903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3" name="Rectangle 112">
            <a:hlinkClick r:id="rId34" action="ppaction://hlinksldjump"/>
            <a:extLst>
              <a:ext uri="{FF2B5EF4-FFF2-40B4-BE49-F238E27FC236}">
                <a16:creationId xmlns:a16="http://schemas.microsoft.com/office/drawing/2014/main" id="{96B71D30-3333-B546-9366-3B005AFD31CA}"/>
              </a:ext>
            </a:extLst>
          </p:cNvPr>
          <p:cNvSpPr/>
          <p:nvPr/>
        </p:nvSpPr>
        <p:spPr>
          <a:xfrm>
            <a:off x="9336360" y="3150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114" name="Rectangle 113">
            <a:hlinkClick r:id="rId35" action="ppaction://hlinksldjump"/>
            <a:extLst>
              <a:ext uri="{FF2B5EF4-FFF2-40B4-BE49-F238E27FC236}">
                <a16:creationId xmlns:a16="http://schemas.microsoft.com/office/drawing/2014/main" id="{FF594834-D91C-2441-BF7E-8151E875F660}"/>
              </a:ext>
            </a:extLst>
          </p:cNvPr>
          <p:cNvSpPr/>
          <p:nvPr/>
        </p:nvSpPr>
        <p:spPr>
          <a:xfrm>
            <a:off x="9336360" y="3397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5" name="Rectangle 114">
            <a:hlinkClick r:id="rId36" action="ppaction://hlinksldjump"/>
            <a:extLst>
              <a:ext uri="{FF2B5EF4-FFF2-40B4-BE49-F238E27FC236}">
                <a16:creationId xmlns:a16="http://schemas.microsoft.com/office/drawing/2014/main" id="{31F265C6-10C9-BB49-B6FE-251D463E65C1}"/>
              </a:ext>
            </a:extLst>
          </p:cNvPr>
          <p:cNvSpPr/>
          <p:nvPr/>
        </p:nvSpPr>
        <p:spPr>
          <a:xfrm>
            <a:off x="9336360" y="3645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6" name="Rectangle 115">
            <a:hlinkClick r:id="rId37" action="ppaction://hlinksldjump"/>
            <a:extLst>
              <a:ext uri="{FF2B5EF4-FFF2-40B4-BE49-F238E27FC236}">
                <a16:creationId xmlns:a16="http://schemas.microsoft.com/office/drawing/2014/main" id="{D23446E9-EE0C-1D44-A250-FC25BBB77820}"/>
              </a:ext>
            </a:extLst>
          </p:cNvPr>
          <p:cNvSpPr/>
          <p:nvPr/>
        </p:nvSpPr>
        <p:spPr>
          <a:xfrm>
            <a:off x="9336360" y="38924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7" name="Rectangle 116">
            <a:hlinkClick r:id="rId38" action="ppaction://hlinksldjump"/>
            <a:extLst>
              <a:ext uri="{FF2B5EF4-FFF2-40B4-BE49-F238E27FC236}">
                <a16:creationId xmlns:a16="http://schemas.microsoft.com/office/drawing/2014/main" id="{FBEDE40C-3707-3242-B551-CD9B9218D334}"/>
              </a:ext>
            </a:extLst>
          </p:cNvPr>
          <p:cNvSpPr/>
          <p:nvPr/>
        </p:nvSpPr>
        <p:spPr>
          <a:xfrm>
            <a:off x="9336360" y="41397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8" name="Rectangle 117">
            <a:hlinkClick r:id="rId39" action="ppaction://hlinksldjump"/>
            <a:extLst>
              <a:ext uri="{FF2B5EF4-FFF2-40B4-BE49-F238E27FC236}">
                <a16:creationId xmlns:a16="http://schemas.microsoft.com/office/drawing/2014/main" id="{70A19E0E-BA3C-5D4A-B306-2F5A558F2FAD}"/>
              </a:ext>
            </a:extLst>
          </p:cNvPr>
          <p:cNvSpPr/>
          <p:nvPr/>
        </p:nvSpPr>
        <p:spPr>
          <a:xfrm>
            <a:off x="9336360" y="43870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9" name="Rectangle 118">
            <a:hlinkClick r:id="rId40" action="ppaction://hlinksldjump"/>
            <a:extLst>
              <a:ext uri="{FF2B5EF4-FFF2-40B4-BE49-F238E27FC236}">
                <a16:creationId xmlns:a16="http://schemas.microsoft.com/office/drawing/2014/main" id="{150C5EF9-A2EE-1F4B-BF8D-B1DDDFBE427C}"/>
              </a:ext>
            </a:extLst>
          </p:cNvPr>
          <p:cNvSpPr/>
          <p:nvPr/>
        </p:nvSpPr>
        <p:spPr>
          <a:xfrm>
            <a:off x="9336360" y="4634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0" name="Rectangle 119">
            <a:hlinkClick r:id="rId41" action="ppaction://hlinksldjump"/>
            <a:extLst>
              <a:ext uri="{FF2B5EF4-FFF2-40B4-BE49-F238E27FC236}">
                <a16:creationId xmlns:a16="http://schemas.microsoft.com/office/drawing/2014/main" id="{49460D74-7587-064D-9CC2-B4698D97C57E}"/>
              </a:ext>
            </a:extLst>
          </p:cNvPr>
          <p:cNvSpPr/>
          <p:nvPr/>
        </p:nvSpPr>
        <p:spPr>
          <a:xfrm>
            <a:off x="9336360" y="48816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1" name="Rectangle 120">
            <a:hlinkClick r:id="rId42" action="ppaction://hlinksldjump"/>
            <a:extLst>
              <a:ext uri="{FF2B5EF4-FFF2-40B4-BE49-F238E27FC236}">
                <a16:creationId xmlns:a16="http://schemas.microsoft.com/office/drawing/2014/main" id="{8B99259B-55A3-5040-9F52-AA62AB3259D1}"/>
              </a:ext>
            </a:extLst>
          </p:cNvPr>
          <p:cNvSpPr/>
          <p:nvPr/>
        </p:nvSpPr>
        <p:spPr>
          <a:xfrm>
            <a:off x="9336360" y="51289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2" name="Rectangle 121">
            <a:hlinkClick r:id="rId43" action="ppaction://hlinksldjump"/>
            <a:extLst>
              <a:ext uri="{FF2B5EF4-FFF2-40B4-BE49-F238E27FC236}">
                <a16:creationId xmlns:a16="http://schemas.microsoft.com/office/drawing/2014/main" id="{E4BB7C82-9140-8B48-8AFE-CFA7CE71DF13}"/>
              </a:ext>
            </a:extLst>
          </p:cNvPr>
          <p:cNvSpPr/>
          <p:nvPr/>
        </p:nvSpPr>
        <p:spPr>
          <a:xfrm>
            <a:off x="9336360" y="53762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3" name="Rectangle 122">
            <a:hlinkClick r:id="rId44" action="ppaction://hlinksldjump"/>
            <a:extLst>
              <a:ext uri="{FF2B5EF4-FFF2-40B4-BE49-F238E27FC236}">
                <a16:creationId xmlns:a16="http://schemas.microsoft.com/office/drawing/2014/main" id="{87F9B47E-533A-5D4D-9C12-6B6B08F4A246}"/>
              </a:ext>
            </a:extLst>
          </p:cNvPr>
          <p:cNvSpPr/>
          <p:nvPr/>
        </p:nvSpPr>
        <p:spPr>
          <a:xfrm>
            <a:off x="9336360" y="56235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4" name="Rectangle 123">
            <a:hlinkClick r:id="rId45" action="ppaction://hlinksldjump"/>
            <a:extLst>
              <a:ext uri="{FF2B5EF4-FFF2-40B4-BE49-F238E27FC236}">
                <a16:creationId xmlns:a16="http://schemas.microsoft.com/office/drawing/2014/main" id="{1E5F9727-1C98-8949-91B7-D2077A91DC7D}"/>
              </a:ext>
            </a:extLst>
          </p:cNvPr>
          <p:cNvSpPr/>
          <p:nvPr/>
        </p:nvSpPr>
        <p:spPr>
          <a:xfrm>
            <a:off x="9336360" y="58708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5" name="Rectangle 124">
            <a:hlinkClick r:id="rId46" action="ppaction://hlinksldjump"/>
            <a:extLst>
              <a:ext uri="{FF2B5EF4-FFF2-40B4-BE49-F238E27FC236}">
                <a16:creationId xmlns:a16="http://schemas.microsoft.com/office/drawing/2014/main" id="{81D7D480-7238-6041-B909-A8BA42251484}"/>
              </a:ext>
            </a:extLst>
          </p:cNvPr>
          <p:cNvSpPr/>
          <p:nvPr/>
        </p:nvSpPr>
        <p:spPr>
          <a:xfrm>
            <a:off x="9336360" y="61181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6" name="Rectangle 125">
            <a:hlinkClick r:id="rId47" action="ppaction://hlinksldjump"/>
            <a:extLst>
              <a:ext uri="{FF2B5EF4-FFF2-40B4-BE49-F238E27FC236}">
                <a16:creationId xmlns:a16="http://schemas.microsoft.com/office/drawing/2014/main" id="{9F53DAEE-8702-8D48-A51A-DC329DC9AC4F}"/>
              </a:ext>
            </a:extLst>
          </p:cNvPr>
          <p:cNvSpPr/>
          <p:nvPr/>
        </p:nvSpPr>
        <p:spPr>
          <a:xfrm>
            <a:off x="9336360" y="636546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51" name="Rectangle 150">
            <a:hlinkClick r:id="rId48" action="ppaction://hlinksldjump"/>
            <a:extLst>
              <a:ext uri="{FF2B5EF4-FFF2-40B4-BE49-F238E27FC236}">
                <a16:creationId xmlns:a16="http://schemas.microsoft.com/office/drawing/2014/main" id="{4FFC57C4-9BCD-BC44-87D5-BF5FE7BDA9D4}"/>
              </a:ext>
            </a:extLst>
          </p:cNvPr>
          <p:cNvSpPr/>
          <p:nvPr/>
        </p:nvSpPr>
        <p:spPr>
          <a:xfrm>
            <a:off x="9336360" y="90872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3" name="Rectangle 202">
            <a:hlinkClick r:id="rId49" action="ppaction://hlinksldjump"/>
            <a:extLst>
              <a:ext uri="{FF2B5EF4-FFF2-40B4-BE49-F238E27FC236}">
                <a16:creationId xmlns:a16="http://schemas.microsoft.com/office/drawing/2014/main" id="{C7C0CD53-B06A-6744-A509-878BC8F21E9D}"/>
              </a:ext>
            </a:extLst>
          </p:cNvPr>
          <p:cNvSpPr/>
          <p:nvPr/>
        </p:nvSpPr>
        <p:spPr>
          <a:xfrm>
            <a:off x="7467120" y="1176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4" name="Rectangle 203">
            <a:hlinkClick r:id="rId50" action="ppaction://hlinksldjump"/>
            <a:extLst>
              <a:ext uri="{FF2B5EF4-FFF2-40B4-BE49-F238E27FC236}">
                <a16:creationId xmlns:a16="http://schemas.microsoft.com/office/drawing/2014/main" id="{03BB8DFA-6B5F-8445-9F72-0C8043C641D4}"/>
              </a:ext>
            </a:extLst>
          </p:cNvPr>
          <p:cNvSpPr/>
          <p:nvPr/>
        </p:nvSpPr>
        <p:spPr>
          <a:xfrm>
            <a:off x="7467120" y="1423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5" name="Rectangle 204">
            <a:hlinkClick r:id="rId51" action="ppaction://hlinksldjump"/>
            <a:extLst>
              <a:ext uri="{FF2B5EF4-FFF2-40B4-BE49-F238E27FC236}">
                <a16:creationId xmlns:a16="http://schemas.microsoft.com/office/drawing/2014/main" id="{441DC640-8437-2444-B2FF-62BA0E96AD3C}"/>
              </a:ext>
            </a:extLst>
          </p:cNvPr>
          <p:cNvSpPr/>
          <p:nvPr/>
        </p:nvSpPr>
        <p:spPr>
          <a:xfrm>
            <a:off x="7467120" y="16708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6" name="Rectangle 205">
            <a:hlinkClick r:id="rId52" action="ppaction://hlinksldjump"/>
            <a:extLst>
              <a:ext uri="{FF2B5EF4-FFF2-40B4-BE49-F238E27FC236}">
                <a16:creationId xmlns:a16="http://schemas.microsoft.com/office/drawing/2014/main" id="{D279986B-10AA-1B41-97CE-3A25126CD05A}"/>
              </a:ext>
            </a:extLst>
          </p:cNvPr>
          <p:cNvSpPr/>
          <p:nvPr/>
        </p:nvSpPr>
        <p:spPr>
          <a:xfrm>
            <a:off x="7467120" y="19181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7" name="Rectangle 206">
            <a:hlinkClick r:id="rId53" action="ppaction://hlinksldjump"/>
            <a:extLst>
              <a:ext uri="{FF2B5EF4-FFF2-40B4-BE49-F238E27FC236}">
                <a16:creationId xmlns:a16="http://schemas.microsoft.com/office/drawing/2014/main" id="{6CBF6271-25AF-0548-A0B8-A4C1CD3A9D63}"/>
              </a:ext>
            </a:extLst>
          </p:cNvPr>
          <p:cNvSpPr/>
          <p:nvPr/>
        </p:nvSpPr>
        <p:spPr>
          <a:xfrm>
            <a:off x="7467120" y="21654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8" name="Rectangle 207">
            <a:hlinkClick r:id="rId54" action="ppaction://hlinksldjump"/>
            <a:extLst>
              <a:ext uri="{FF2B5EF4-FFF2-40B4-BE49-F238E27FC236}">
                <a16:creationId xmlns:a16="http://schemas.microsoft.com/office/drawing/2014/main" id="{03078E76-565A-F541-88FB-FAE4A7AA8E17}"/>
              </a:ext>
            </a:extLst>
          </p:cNvPr>
          <p:cNvSpPr/>
          <p:nvPr/>
        </p:nvSpPr>
        <p:spPr>
          <a:xfrm>
            <a:off x="7467120" y="24127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09" name="Rectangle 208">
            <a:hlinkClick r:id="rId55" action="ppaction://hlinksldjump"/>
            <a:extLst>
              <a:ext uri="{FF2B5EF4-FFF2-40B4-BE49-F238E27FC236}">
                <a16:creationId xmlns:a16="http://schemas.microsoft.com/office/drawing/2014/main" id="{7A32C92B-DC0B-ED49-AF79-B067A4E6DB08}"/>
              </a:ext>
            </a:extLst>
          </p:cNvPr>
          <p:cNvSpPr/>
          <p:nvPr/>
        </p:nvSpPr>
        <p:spPr>
          <a:xfrm>
            <a:off x="7467120" y="26600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0" name="Rectangle 209">
            <a:hlinkClick r:id="rId56" action="ppaction://hlinksldjump"/>
            <a:extLst>
              <a:ext uri="{FF2B5EF4-FFF2-40B4-BE49-F238E27FC236}">
                <a16:creationId xmlns:a16="http://schemas.microsoft.com/office/drawing/2014/main" id="{C6DD7DC4-0D4B-D646-972F-8BEB32836C0E}"/>
              </a:ext>
            </a:extLst>
          </p:cNvPr>
          <p:cNvSpPr/>
          <p:nvPr/>
        </p:nvSpPr>
        <p:spPr>
          <a:xfrm>
            <a:off x="7467120" y="29073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1" name="Rectangle 210">
            <a:hlinkClick r:id="rId57" action="ppaction://hlinksldjump"/>
            <a:extLst>
              <a:ext uri="{FF2B5EF4-FFF2-40B4-BE49-F238E27FC236}">
                <a16:creationId xmlns:a16="http://schemas.microsoft.com/office/drawing/2014/main" id="{823EE3F8-6855-F544-BBB9-D1CA7E5559BE}"/>
              </a:ext>
            </a:extLst>
          </p:cNvPr>
          <p:cNvSpPr/>
          <p:nvPr/>
        </p:nvSpPr>
        <p:spPr>
          <a:xfrm>
            <a:off x="7467120" y="31546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2" name="Rectangle 211">
            <a:hlinkClick r:id="rId58" action="ppaction://hlinksldjump"/>
            <a:extLst>
              <a:ext uri="{FF2B5EF4-FFF2-40B4-BE49-F238E27FC236}">
                <a16:creationId xmlns:a16="http://schemas.microsoft.com/office/drawing/2014/main" id="{A4C1D7A4-0958-6C42-B996-4F2944F5B716}"/>
              </a:ext>
            </a:extLst>
          </p:cNvPr>
          <p:cNvSpPr/>
          <p:nvPr/>
        </p:nvSpPr>
        <p:spPr>
          <a:xfrm>
            <a:off x="7467120" y="34019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213" name="Rectangle 212">
            <a:hlinkClick r:id="rId59" action="ppaction://hlinksldjump"/>
            <a:extLst>
              <a:ext uri="{FF2B5EF4-FFF2-40B4-BE49-F238E27FC236}">
                <a16:creationId xmlns:a16="http://schemas.microsoft.com/office/drawing/2014/main" id="{FC79393A-1F1E-BB4D-A1FC-AD1FC748558F}"/>
              </a:ext>
            </a:extLst>
          </p:cNvPr>
          <p:cNvSpPr/>
          <p:nvPr/>
        </p:nvSpPr>
        <p:spPr>
          <a:xfrm>
            <a:off x="7467120" y="3649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4" name="Rectangle 213">
            <a:hlinkClick r:id="rId60" action="ppaction://hlinksldjump"/>
            <a:extLst>
              <a:ext uri="{FF2B5EF4-FFF2-40B4-BE49-F238E27FC236}">
                <a16:creationId xmlns:a16="http://schemas.microsoft.com/office/drawing/2014/main" id="{FE7D49C7-9666-5342-A474-E4916090CAD2}"/>
              </a:ext>
            </a:extLst>
          </p:cNvPr>
          <p:cNvSpPr/>
          <p:nvPr/>
        </p:nvSpPr>
        <p:spPr>
          <a:xfrm>
            <a:off x="7467120" y="3896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5" name="Rectangle 214">
            <a:hlinkClick r:id="rId61" action="ppaction://hlinksldjump"/>
            <a:extLst>
              <a:ext uri="{FF2B5EF4-FFF2-40B4-BE49-F238E27FC236}">
                <a16:creationId xmlns:a16="http://schemas.microsoft.com/office/drawing/2014/main" id="{4030AC12-D23B-E647-A7D9-BF1113A24482}"/>
              </a:ext>
            </a:extLst>
          </p:cNvPr>
          <p:cNvSpPr/>
          <p:nvPr/>
        </p:nvSpPr>
        <p:spPr>
          <a:xfrm>
            <a:off x="7467120" y="41438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6" name="Rectangle 215">
            <a:hlinkClick r:id="rId62" action="ppaction://hlinksldjump"/>
            <a:extLst>
              <a:ext uri="{FF2B5EF4-FFF2-40B4-BE49-F238E27FC236}">
                <a16:creationId xmlns:a16="http://schemas.microsoft.com/office/drawing/2014/main" id="{CD108C74-19AE-6642-BF5B-67CF4ED4C47D}"/>
              </a:ext>
            </a:extLst>
          </p:cNvPr>
          <p:cNvSpPr/>
          <p:nvPr/>
        </p:nvSpPr>
        <p:spPr>
          <a:xfrm>
            <a:off x="7467120" y="43911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7" name="Rectangle 216">
            <a:hlinkClick r:id="rId63" action="ppaction://hlinksldjump"/>
            <a:extLst>
              <a:ext uri="{FF2B5EF4-FFF2-40B4-BE49-F238E27FC236}">
                <a16:creationId xmlns:a16="http://schemas.microsoft.com/office/drawing/2014/main" id="{E0E57340-F227-1A49-B8AB-573895748ECE}"/>
              </a:ext>
            </a:extLst>
          </p:cNvPr>
          <p:cNvSpPr/>
          <p:nvPr/>
        </p:nvSpPr>
        <p:spPr>
          <a:xfrm>
            <a:off x="7467120" y="46384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8" name="Rectangle 217">
            <a:hlinkClick r:id="rId64" action="ppaction://hlinksldjump"/>
            <a:extLst>
              <a:ext uri="{FF2B5EF4-FFF2-40B4-BE49-F238E27FC236}">
                <a16:creationId xmlns:a16="http://schemas.microsoft.com/office/drawing/2014/main" id="{27E6FEFA-0E3A-8445-A5FC-B806427052EF}"/>
              </a:ext>
            </a:extLst>
          </p:cNvPr>
          <p:cNvSpPr/>
          <p:nvPr/>
        </p:nvSpPr>
        <p:spPr>
          <a:xfrm>
            <a:off x="7467120" y="48857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19" name="Rectangle 218">
            <a:hlinkClick r:id="rId65" action="ppaction://hlinksldjump"/>
            <a:extLst>
              <a:ext uri="{FF2B5EF4-FFF2-40B4-BE49-F238E27FC236}">
                <a16:creationId xmlns:a16="http://schemas.microsoft.com/office/drawing/2014/main" id="{EB735631-E202-E746-BE6D-371D5D9BA2BF}"/>
              </a:ext>
            </a:extLst>
          </p:cNvPr>
          <p:cNvSpPr/>
          <p:nvPr/>
        </p:nvSpPr>
        <p:spPr>
          <a:xfrm>
            <a:off x="7467120" y="51330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0" name="Rectangle 219">
            <a:hlinkClick r:id="rId66" action="ppaction://hlinksldjump"/>
            <a:extLst>
              <a:ext uri="{FF2B5EF4-FFF2-40B4-BE49-F238E27FC236}">
                <a16:creationId xmlns:a16="http://schemas.microsoft.com/office/drawing/2014/main" id="{ACE8B8E3-D435-3F4F-8AB9-682EC77B5A9B}"/>
              </a:ext>
            </a:extLst>
          </p:cNvPr>
          <p:cNvSpPr/>
          <p:nvPr/>
        </p:nvSpPr>
        <p:spPr>
          <a:xfrm>
            <a:off x="7467120" y="53803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1" name="Rectangle 220">
            <a:hlinkClick r:id="rId67" action="ppaction://hlinksldjump"/>
            <a:extLst>
              <a:ext uri="{FF2B5EF4-FFF2-40B4-BE49-F238E27FC236}">
                <a16:creationId xmlns:a16="http://schemas.microsoft.com/office/drawing/2014/main" id="{65DA55F4-3573-7B43-AD99-3899A896088A}"/>
              </a:ext>
            </a:extLst>
          </p:cNvPr>
          <p:cNvSpPr/>
          <p:nvPr/>
        </p:nvSpPr>
        <p:spPr>
          <a:xfrm>
            <a:off x="7467120" y="56276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2" name="Rectangle 221">
            <a:hlinkClick r:id="rId68" action="ppaction://hlinksldjump"/>
            <a:extLst>
              <a:ext uri="{FF2B5EF4-FFF2-40B4-BE49-F238E27FC236}">
                <a16:creationId xmlns:a16="http://schemas.microsoft.com/office/drawing/2014/main" id="{A21ED493-361B-A34A-95A9-CCA78E81E57B}"/>
              </a:ext>
            </a:extLst>
          </p:cNvPr>
          <p:cNvSpPr/>
          <p:nvPr/>
        </p:nvSpPr>
        <p:spPr>
          <a:xfrm>
            <a:off x="7467120" y="58749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3" name="Rectangle 222">
            <a:hlinkClick r:id="rId69" action="ppaction://hlinksldjump"/>
            <a:extLst>
              <a:ext uri="{FF2B5EF4-FFF2-40B4-BE49-F238E27FC236}">
                <a16:creationId xmlns:a16="http://schemas.microsoft.com/office/drawing/2014/main" id="{507EAF9F-3E04-AB4A-9D37-E0BD88DB446C}"/>
              </a:ext>
            </a:extLst>
          </p:cNvPr>
          <p:cNvSpPr/>
          <p:nvPr/>
        </p:nvSpPr>
        <p:spPr>
          <a:xfrm>
            <a:off x="7467120" y="61222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4" name="Rectangle 223">
            <a:hlinkClick r:id="rId70" action="ppaction://hlinksldjump"/>
            <a:extLst>
              <a:ext uri="{FF2B5EF4-FFF2-40B4-BE49-F238E27FC236}">
                <a16:creationId xmlns:a16="http://schemas.microsoft.com/office/drawing/2014/main" id="{952435E3-3A1B-3941-8A30-31840B9C4639}"/>
              </a:ext>
            </a:extLst>
          </p:cNvPr>
          <p:cNvSpPr/>
          <p:nvPr/>
        </p:nvSpPr>
        <p:spPr>
          <a:xfrm>
            <a:off x="7467120" y="636950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25" name="Rectangle 224">
            <a:hlinkClick r:id="rId71" action="ppaction://hlinksldjump"/>
            <a:extLst>
              <a:ext uri="{FF2B5EF4-FFF2-40B4-BE49-F238E27FC236}">
                <a16:creationId xmlns:a16="http://schemas.microsoft.com/office/drawing/2014/main" id="{39508CD1-3CE3-0345-8525-90011F85CB78}"/>
              </a:ext>
            </a:extLst>
          </p:cNvPr>
          <p:cNvSpPr/>
          <p:nvPr/>
        </p:nvSpPr>
        <p:spPr>
          <a:xfrm>
            <a:off x="7462668" y="90872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1" name="Rectangle 250">
            <a:hlinkClick r:id="rId72" action="ppaction://hlinksldjump"/>
            <a:extLst>
              <a:ext uri="{FF2B5EF4-FFF2-40B4-BE49-F238E27FC236}">
                <a16:creationId xmlns:a16="http://schemas.microsoft.com/office/drawing/2014/main" id="{E2E50252-3AE3-614E-B751-334E6D82903C}"/>
              </a:ext>
            </a:extLst>
          </p:cNvPr>
          <p:cNvSpPr/>
          <p:nvPr/>
        </p:nvSpPr>
        <p:spPr>
          <a:xfrm>
            <a:off x="11208568" y="924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2" name="Rectangle 251">
            <a:hlinkClick r:id="rId73" action="ppaction://hlinksldjump"/>
            <a:extLst>
              <a:ext uri="{FF2B5EF4-FFF2-40B4-BE49-F238E27FC236}">
                <a16:creationId xmlns:a16="http://schemas.microsoft.com/office/drawing/2014/main" id="{B23FDB21-70D4-784A-8828-0EA0442286DE}"/>
              </a:ext>
            </a:extLst>
          </p:cNvPr>
          <p:cNvSpPr/>
          <p:nvPr/>
        </p:nvSpPr>
        <p:spPr>
          <a:xfrm>
            <a:off x="11208568" y="1172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3" name="Rectangle 252">
            <a:hlinkClick r:id="rId74" action="ppaction://hlinksldjump"/>
            <a:extLst>
              <a:ext uri="{FF2B5EF4-FFF2-40B4-BE49-F238E27FC236}">
                <a16:creationId xmlns:a16="http://schemas.microsoft.com/office/drawing/2014/main" id="{D4E2FBDC-E159-854F-855D-E7EF050BC7DC}"/>
              </a:ext>
            </a:extLst>
          </p:cNvPr>
          <p:cNvSpPr/>
          <p:nvPr/>
        </p:nvSpPr>
        <p:spPr>
          <a:xfrm>
            <a:off x="11208568" y="14194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4" name="Rectangle 253">
            <a:hlinkClick r:id="rId75" action="ppaction://hlinksldjump"/>
            <a:extLst>
              <a:ext uri="{FF2B5EF4-FFF2-40B4-BE49-F238E27FC236}">
                <a16:creationId xmlns:a16="http://schemas.microsoft.com/office/drawing/2014/main" id="{BC0B2241-ABB5-F54A-B989-07D5B6F33FFF}"/>
              </a:ext>
            </a:extLst>
          </p:cNvPr>
          <p:cNvSpPr/>
          <p:nvPr/>
        </p:nvSpPr>
        <p:spPr>
          <a:xfrm>
            <a:off x="11208568" y="16667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5" name="Rectangle 254">
            <a:hlinkClick r:id="rId76" action="ppaction://hlinksldjump"/>
            <a:extLst>
              <a:ext uri="{FF2B5EF4-FFF2-40B4-BE49-F238E27FC236}">
                <a16:creationId xmlns:a16="http://schemas.microsoft.com/office/drawing/2014/main" id="{2D7B81D0-8A4A-0544-B27C-A51C7333288C}"/>
              </a:ext>
            </a:extLst>
          </p:cNvPr>
          <p:cNvSpPr/>
          <p:nvPr/>
        </p:nvSpPr>
        <p:spPr>
          <a:xfrm>
            <a:off x="11208568" y="19140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6" name="Rectangle 255">
            <a:hlinkClick r:id="rId77" action="ppaction://hlinksldjump"/>
            <a:extLst>
              <a:ext uri="{FF2B5EF4-FFF2-40B4-BE49-F238E27FC236}">
                <a16:creationId xmlns:a16="http://schemas.microsoft.com/office/drawing/2014/main" id="{1E74C4DD-98EF-974F-BC03-28EE0C43AE12}"/>
              </a:ext>
            </a:extLst>
          </p:cNvPr>
          <p:cNvSpPr/>
          <p:nvPr/>
        </p:nvSpPr>
        <p:spPr>
          <a:xfrm>
            <a:off x="11208568" y="21613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7" name="Rectangle 256">
            <a:hlinkClick r:id="rId78" action="ppaction://hlinksldjump"/>
            <a:extLst>
              <a:ext uri="{FF2B5EF4-FFF2-40B4-BE49-F238E27FC236}">
                <a16:creationId xmlns:a16="http://schemas.microsoft.com/office/drawing/2014/main" id="{80A2A9FF-B61F-CF4F-9E37-FEE48A2AEE5A}"/>
              </a:ext>
            </a:extLst>
          </p:cNvPr>
          <p:cNvSpPr/>
          <p:nvPr/>
        </p:nvSpPr>
        <p:spPr>
          <a:xfrm>
            <a:off x="11208568" y="24086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8" name="Rectangle 257">
            <a:hlinkClick r:id="rId79" action="ppaction://hlinksldjump"/>
            <a:extLst>
              <a:ext uri="{FF2B5EF4-FFF2-40B4-BE49-F238E27FC236}">
                <a16:creationId xmlns:a16="http://schemas.microsoft.com/office/drawing/2014/main" id="{40482AAF-E88D-604D-A1BD-F880209C4B6F}"/>
              </a:ext>
            </a:extLst>
          </p:cNvPr>
          <p:cNvSpPr/>
          <p:nvPr/>
        </p:nvSpPr>
        <p:spPr>
          <a:xfrm>
            <a:off x="11208568" y="26559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59" name="Rectangle 258">
            <a:hlinkClick r:id="rId80" action="ppaction://hlinksldjump"/>
            <a:extLst>
              <a:ext uri="{FF2B5EF4-FFF2-40B4-BE49-F238E27FC236}">
                <a16:creationId xmlns:a16="http://schemas.microsoft.com/office/drawing/2014/main" id="{022B36B3-1364-E540-B174-18327FEAF80B}"/>
              </a:ext>
            </a:extLst>
          </p:cNvPr>
          <p:cNvSpPr/>
          <p:nvPr/>
        </p:nvSpPr>
        <p:spPr>
          <a:xfrm>
            <a:off x="11208568" y="29032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0" name="Rectangle 259">
            <a:hlinkClick r:id="rId81" action="ppaction://hlinksldjump"/>
            <a:extLst>
              <a:ext uri="{FF2B5EF4-FFF2-40B4-BE49-F238E27FC236}">
                <a16:creationId xmlns:a16="http://schemas.microsoft.com/office/drawing/2014/main" id="{2F427E0A-E8B1-B34C-8ED3-C28B11DD59F1}"/>
              </a:ext>
            </a:extLst>
          </p:cNvPr>
          <p:cNvSpPr/>
          <p:nvPr/>
        </p:nvSpPr>
        <p:spPr>
          <a:xfrm>
            <a:off x="11208568" y="31505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p>
        </p:txBody>
      </p:sp>
      <p:sp>
        <p:nvSpPr>
          <p:cNvPr id="261" name="Rectangle 260">
            <a:hlinkClick r:id="rId82" action="ppaction://hlinksldjump"/>
            <a:extLst>
              <a:ext uri="{FF2B5EF4-FFF2-40B4-BE49-F238E27FC236}">
                <a16:creationId xmlns:a16="http://schemas.microsoft.com/office/drawing/2014/main" id="{99B01175-E03B-CA4C-8E5C-F3D3C2668556}"/>
              </a:ext>
            </a:extLst>
          </p:cNvPr>
          <p:cNvSpPr/>
          <p:nvPr/>
        </p:nvSpPr>
        <p:spPr>
          <a:xfrm>
            <a:off x="11208568" y="3397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2" name="Rectangle 261">
            <a:hlinkClick r:id="rId83" action="ppaction://hlinksldjump"/>
            <a:extLst>
              <a:ext uri="{FF2B5EF4-FFF2-40B4-BE49-F238E27FC236}">
                <a16:creationId xmlns:a16="http://schemas.microsoft.com/office/drawing/2014/main" id="{93A76447-118D-3642-9B7E-DC4CDA32F4AE}"/>
              </a:ext>
            </a:extLst>
          </p:cNvPr>
          <p:cNvSpPr/>
          <p:nvPr/>
        </p:nvSpPr>
        <p:spPr>
          <a:xfrm>
            <a:off x="11208568" y="3645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3" name="Rectangle 262">
            <a:hlinkClick r:id="rId84" action="ppaction://hlinksldjump"/>
            <a:extLst>
              <a:ext uri="{FF2B5EF4-FFF2-40B4-BE49-F238E27FC236}">
                <a16:creationId xmlns:a16="http://schemas.microsoft.com/office/drawing/2014/main" id="{8311B138-F91E-D34B-9D3F-13CE2166C46E}"/>
              </a:ext>
            </a:extLst>
          </p:cNvPr>
          <p:cNvSpPr/>
          <p:nvPr/>
        </p:nvSpPr>
        <p:spPr>
          <a:xfrm>
            <a:off x="11208568" y="38924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4" name="Rectangle 263">
            <a:hlinkClick r:id="rId85" action="ppaction://hlinksldjump"/>
            <a:extLst>
              <a:ext uri="{FF2B5EF4-FFF2-40B4-BE49-F238E27FC236}">
                <a16:creationId xmlns:a16="http://schemas.microsoft.com/office/drawing/2014/main" id="{3E71DF84-C8B9-994F-B477-9790DFA58E7C}"/>
              </a:ext>
            </a:extLst>
          </p:cNvPr>
          <p:cNvSpPr/>
          <p:nvPr/>
        </p:nvSpPr>
        <p:spPr>
          <a:xfrm>
            <a:off x="11208568" y="41397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5" name="Rectangle 264">
            <a:hlinkClick r:id="rId86" action="ppaction://hlinksldjump"/>
            <a:extLst>
              <a:ext uri="{FF2B5EF4-FFF2-40B4-BE49-F238E27FC236}">
                <a16:creationId xmlns:a16="http://schemas.microsoft.com/office/drawing/2014/main" id="{0A96904D-29FC-D14A-8755-0389F2E98580}"/>
              </a:ext>
            </a:extLst>
          </p:cNvPr>
          <p:cNvSpPr/>
          <p:nvPr/>
        </p:nvSpPr>
        <p:spPr>
          <a:xfrm>
            <a:off x="11208568" y="43870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6" name="Rectangle 265">
            <a:hlinkClick r:id="rId87" action="ppaction://hlinksldjump"/>
            <a:extLst>
              <a:ext uri="{FF2B5EF4-FFF2-40B4-BE49-F238E27FC236}">
                <a16:creationId xmlns:a16="http://schemas.microsoft.com/office/drawing/2014/main" id="{18CF0171-EAA2-7D4A-8A82-9AE0173DDD95}"/>
              </a:ext>
            </a:extLst>
          </p:cNvPr>
          <p:cNvSpPr/>
          <p:nvPr/>
        </p:nvSpPr>
        <p:spPr>
          <a:xfrm>
            <a:off x="11208568" y="46343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7" name="Rectangle 266">
            <a:hlinkClick r:id="rId88" action="ppaction://hlinksldjump"/>
            <a:extLst>
              <a:ext uri="{FF2B5EF4-FFF2-40B4-BE49-F238E27FC236}">
                <a16:creationId xmlns:a16="http://schemas.microsoft.com/office/drawing/2014/main" id="{EBF92997-623D-0441-99A3-04687EB8CCFF}"/>
              </a:ext>
            </a:extLst>
          </p:cNvPr>
          <p:cNvSpPr/>
          <p:nvPr/>
        </p:nvSpPr>
        <p:spPr>
          <a:xfrm>
            <a:off x="11208568" y="48816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8" name="Rectangle 267">
            <a:hlinkClick r:id="rId89" action="ppaction://hlinksldjump"/>
            <a:extLst>
              <a:ext uri="{FF2B5EF4-FFF2-40B4-BE49-F238E27FC236}">
                <a16:creationId xmlns:a16="http://schemas.microsoft.com/office/drawing/2014/main" id="{8293062B-8029-0C4B-8701-86CD90CF44F3}"/>
              </a:ext>
            </a:extLst>
          </p:cNvPr>
          <p:cNvSpPr/>
          <p:nvPr/>
        </p:nvSpPr>
        <p:spPr>
          <a:xfrm>
            <a:off x="11208568" y="51289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69" name="Rectangle 268">
            <a:hlinkClick r:id="rId90" action="ppaction://hlinksldjump"/>
            <a:extLst>
              <a:ext uri="{FF2B5EF4-FFF2-40B4-BE49-F238E27FC236}">
                <a16:creationId xmlns:a16="http://schemas.microsoft.com/office/drawing/2014/main" id="{2390D948-A5C0-D641-89CB-45DDE675CE16}"/>
              </a:ext>
            </a:extLst>
          </p:cNvPr>
          <p:cNvSpPr/>
          <p:nvPr/>
        </p:nvSpPr>
        <p:spPr>
          <a:xfrm>
            <a:off x="11208568" y="53762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lumMod val="75000"/>
                  </a:schemeClr>
                </a:solidFill>
              </a:rPr>
              <a:t>≫</a:t>
            </a:r>
            <a:endParaRPr lang="en-US" dirty="0">
              <a:solidFill>
                <a:schemeClr val="bg1">
                  <a:lumMod val="75000"/>
                </a:schemeClr>
              </a:solidFill>
            </a:endParaRPr>
          </a:p>
        </p:txBody>
      </p:sp>
      <p:sp>
        <p:nvSpPr>
          <p:cNvPr id="270" name="Rectangle 269">
            <a:hlinkClick r:id="rId91" action="ppaction://hlinksldjump"/>
            <a:extLst>
              <a:ext uri="{FF2B5EF4-FFF2-40B4-BE49-F238E27FC236}">
                <a16:creationId xmlns:a16="http://schemas.microsoft.com/office/drawing/2014/main" id="{4163FC69-B83C-C34B-9DBE-43E71CB664CF}"/>
              </a:ext>
            </a:extLst>
          </p:cNvPr>
          <p:cNvSpPr/>
          <p:nvPr/>
        </p:nvSpPr>
        <p:spPr>
          <a:xfrm>
            <a:off x="11208568" y="56235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1" name="Rectangle 270">
            <a:hlinkClick r:id="rId92" action="ppaction://hlinksldjump"/>
            <a:extLst>
              <a:ext uri="{FF2B5EF4-FFF2-40B4-BE49-F238E27FC236}">
                <a16:creationId xmlns:a16="http://schemas.microsoft.com/office/drawing/2014/main" id="{B3173524-75D4-F34F-B086-2250B5946822}"/>
              </a:ext>
            </a:extLst>
          </p:cNvPr>
          <p:cNvSpPr/>
          <p:nvPr/>
        </p:nvSpPr>
        <p:spPr>
          <a:xfrm>
            <a:off x="11208568" y="58708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2" name="Rectangle 271">
            <a:hlinkClick r:id="rId93" action="ppaction://hlinksldjump"/>
            <a:extLst>
              <a:ext uri="{FF2B5EF4-FFF2-40B4-BE49-F238E27FC236}">
                <a16:creationId xmlns:a16="http://schemas.microsoft.com/office/drawing/2014/main" id="{E41B4B86-207D-6449-BE6F-605C346ABEBD}"/>
              </a:ext>
            </a:extLst>
          </p:cNvPr>
          <p:cNvSpPr/>
          <p:nvPr/>
        </p:nvSpPr>
        <p:spPr>
          <a:xfrm>
            <a:off x="11208568" y="611816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73" name="Rectangle 272">
            <a:hlinkClick r:id="rId94" action="ppaction://hlinksldjump"/>
            <a:extLst>
              <a:ext uri="{FF2B5EF4-FFF2-40B4-BE49-F238E27FC236}">
                <a16:creationId xmlns:a16="http://schemas.microsoft.com/office/drawing/2014/main" id="{0D667F47-F5FF-754A-8DA4-619C58486C8F}"/>
              </a:ext>
            </a:extLst>
          </p:cNvPr>
          <p:cNvSpPr/>
          <p:nvPr/>
        </p:nvSpPr>
        <p:spPr>
          <a:xfrm>
            <a:off x="11208568" y="636546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27" name="Rectangle 126">
            <a:extLst>
              <a:ext uri="{FF2B5EF4-FFF2-40B4-BE49-F238E27FC236}">
                <a16:creationId xmlns:a16="http://schemas.microsoft.com/office/drawing/2014/main" id="{97EC1380-0092-2C49-BA4D-04158273E63E}"/>
              </a:ext>
            </a:extLst>
          </p:cNvPr>
          <p:cNvSpPr/>
          <p:nvPr/>
        </p:nvSpPr>
        <p:spPr>
          <a:xfrm>
            <a:off x="191344" y="1988840"/>
            <a:ext cx="11593288" cy="4655928"/>
          </a:xfrm>
          <a:prstGeom prst="rect">
            <a:avLst/>
          </a:prstGeom>
          <a:gradFill>
            <a:gsLst>
              <a:gs pos="0">
                <a:schemeClr val="bg1">
                  <a:alpha val="0"/>
                </a:schemeClr>
              </a:gs>
              <a:gs pos="34000">
                <a:schemeClr val="bg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ounded Rectangular Callout 127">
            <a:extLst>
              <a:ext uri="{FF2B5EF4-FFF2-40B4-BE49-F238E27FC236}">
                <a16:creationId xmlns:a16="http://schemas.microsoft.com/office/drawing/2014/main" id="{D003217D-E489-5E47-97CC-B9A765B1BB11}"/>
              </a:ext>
            </a:extLst>
          </p:cNvPr>
          <p:cNvSpPr/>
          <p:nvPr/>
        </p:nvSpPr>
        <p:spPr>
          <a:xfrm>
            <a:off x="3186877" y="3573016"/>
            <a:ext cx="2217846" cy="1114328"/>
          </a:xfrm>
          <a:prstGeom prst="wedgeRoundRectCallout">
            <a:avLst>
              <a:gd name="adj1" fmla="val 68084"/>
              <a:gd name="adj2" fmla="val -273465"/>
              <a:gd name="adj3" fmla="val 16667"/>
            </a:avLst>
          </a:prstGeom>
          <a:solidFill>
            <a:schemeClr val="bg2"/>
          </a:solidFill>
          <a:ln w="28575">
            <a:solidFill>
              <a:schemeClr val="bg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algn="ctr"/>
            <a:r>
              <a:rPr lang="en-US" sz="1400" b="1" dirty="0"/>
              <a:t>The relative urgency</a:t>
            </a:r>
            <a:br>
              <a:rPr lang="en-US" sz="1400" b="1" dirty="0"/>
            </a:br>
            <a:r>
              <a:rPr lang="en-US" sz="1400" b="1" dirty="0"/>
              <a:t>of each Break-Even</a:t>
            </a:r>
            <a:br>
              <a:rPr lang="en-US" sz="1400" b="1" dirty="0"/>
            </a:br>
            <a:r>
              <a:rPr lang="en-US" sz="1400" b="1" dirty="0"/>
              <a:t>Goal based on the aforementioned criteria</a:t>
            </a:r>
          </a:p>
        </p:txBody>
      </p:sp>
      <p:sp>
        <p:nvSpPr>
          <p:cNvPr id="129" name="Rounded Rectangular Callout 128">
            <a:extLst>
              <a:ext uri="{FF2B5EF4-FFF2-40B4-BE49-F238E27FC236}">
                <a16:creationId xmlns:a16="http://schemas.microsoft.com/office/drawing/2014/main" id="{202702FE-B1FE-AE4A-BBEF-4843B83AFF2F}"/>
              </a:ext>
            </a:extLst>
          </p:cNvPr>
          <p:cNvSpPr/>
          <p:nvPr/>
        </p:nvSpPr>
        <p:spPr>
          <a:xfrm>
            <a:off x="5807968" y="3573016"/>
            <a:ext cx="2016224" cy="1114328"/>
          </a:xfrm>
          <a:prstGeom prst="wedgeRoundRectCallout">
            <a:avLst>
              <a:gd name="adj1" fmla="val 68084"/>
              <a:gd name="adj2" fmla="val -273465"/>
              <a:gd name="adj3" fmla="val 16667"/>
            </a:avLst>
          </a:prstGeom>
          <a:solidFill>
            <a:schemeClr val="bg2"/>
          </a:solidFill>
          <a:ln w="28575">
            <a:solidFill>
              <a:schemeClr val="bg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algn="ctr"/>
            <a:r>
              <a:rPr lang="en-US" sz="1400" b="1" dirty="0"/>
              <a:t>The alignment of the company’s current ambitions with each Break-Even Goal</a:t>
            </a:r>
          </a:p>
        </p:txBody>
      </p:sp>
      <p:sp>
        <p:nvSpPr>
          <p:cNvPr id="130" name="Rounded Rectangular Callout 129">
            <a:extLst>
              <a:ext uri="{FF2B5EF4-FFF2-40B4-BE49-F238E27FC236}">
                <a16:creationId xmlns:a16="http://schemas.microsoft.com/office/drawing/2014/main" id="{F370FA7F-BC1D-3445-B354-B65F4711D127}"/>
              </a:ext>
            </a:extLst>
          </p:cNvPr>
          <p:cNvSpPr/>
          <p:nvPr/>
        </p:nvSpPr>
        <p:spPr>
          <a:xfrm>
            <a:off x="767408" y="3573016"/>
            <a:ext cx="2016224" cy="1114328"/>
          </a:xfrm>
          <a:prstGeom prst="wedgeRoundRectCallout">
            <a:avLst>
              <a:gd name="adj1" fmla="val 68084"/>
              <a:gd name="adj2" fmla="val -273465"/>
              <a:gd name="adj3" fmla="val 16667"/>
            </a:avLst>
          </a:prstGeom>
          <a:solidFill>
            <a:schemeClr val="bg2"/>
          </a:solidFill>
          <a:ln w="28575">
            <a:solidFill>
              <a:schemeClr val="bg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algn="ctr"/>
            <a:r>
              <a:rPr lang="en-US" sz="1400" b="1" dirty="0"/>
              <a:t>The name and ID of the Break-Even Goal, with</a:t>
            </a:r>
            <a:br>
              <a:rPr lang="en-US" sz="1400" b="1" dirty="0"/>
            </a:br>
            <a:r>
              <a:rPr lang="en-US" sz="1400" b="1" dirty="0"/>
              <a:t>a &gt;&gt; link to the Action Guide for this goal</a:t>
            </a:r>
          </a:p>
        </p:txBody>
      </p:sp>
      <p:sp>
        <p:nvSpPr>
          <p:cNvPr id="131" name="Rounded Rectangular Callout 130">
            <a:extLst>
              <a:ext uri="{FF2B5EF4-FFF2-40B4-BE49-F238E27FC236}">
                <a16:creationId xmlns:a16="http://schemas.microsoft.com/office/drawing/2014/main" id="{0154B73F-D8B1-7C43-85EF-1A4D0D45CEF9}"/>
              </a:ext>
            </a:extLst>
          </p:cNvPr>
          <p:cNvSpPr/>
          <p:nvPr/>
        </p:nvSpPr>
        <p:spPr>
          <a:xfrm>
            <a:off x="8328248" y="3573016"/>
            <a:ext cx="2016224" cy="1114328"/>
          </a:xfrm>
          <a:prstGeom prst="wedgeRoundRectCallout">
            <a:avLst>
              <a:gd name="adj1" fmla="val 68084"/>
              <a:gd name="adj2" fmla="val -273465"/>
              <a:gd name="adj3" fmla="val 16667"/>
            </a:avLst>
          </a:prstGeom>
          <a:solidFill>
            <a:schemeClr val="bg2"/>
          </a:solidFill>
          <a:ln w="28575">
            <a:solidFill>
              <a:schemeClr val="bg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algn="ctr"/>
            <a:r>
              <a:rPr lang="en-US" sz="1400" b="1" dirty="0"/>
              <a:t>Where the company should prioritize action</a:t>
            </a:r>
            <a:br>
              <a:rPr lang="en-US" sz="1400" b="1" dirty="0"/>
            </a:br>
            <a:r>
              <a:rPr lang="en-US" sz="1400" b="1" dirty="0"/>
              <a:t>to get on the path</a:t>
            </a:r>
            <a:br>
              <a:rPr lang="en-US" sz="1400" b="1" dirty="0"/>
            </a:br>
            <a:r>
              <a:rPr lang="en-US" sz="1400" b="1" dirty="0"/>
              <a:t>to future-fitness</a:t>
            </a:r>
          </a:p>
        </p:txBody>
      </p:sp>
    </p:spTree>
    <p:extLst>
      <p:ext uri="{BB962C8B-B14F-4D97-AF65-F5344CB8AC3E}">
        <p14:creationId xmlns:p14="http://schemas.microsoft.com/office/powerpoint/2010/main" val="55927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760A-0A8E-154B-9600-E50C3FD11629}"/>
              </a:ext>
            </a:extLst>
          </p:cNvPr>
          <p:cNvSpPr>
            <a:spLocks noGrp="1"/>
          </p:cNvSpPr>
          <p:nvPr>
            <p:ph type="ctrTitle"/>
          </p:nvPr>
        </p:nvSpPr>
        <p:spPr>
          <a:xfrm>
            <a:off x="1524000" y="2057400"/>
            <a:ext cx="7202311" cy="2307704"/>
          </a:xfrm>
        </p:spPr>
        <p:txBody>
          <a:bodyPr/>
          <a:lstStyle/>
          <a:p>
            <a:r>
              <a:rPr lang="en-GB" dirty="0"/>
              <a:t>Assessment details</a:t>
            </a:r>
            <a:br>
              <a:rPr lang="en-GB" dirty="0"/>
            </a:br>
            <a:r>
              <a:rPr lang="en-GB" b="0" dirty="0"/>
              <a:t>Break-Even Goals</a:t>
            </a:r>
            <a:endParaRPr lang="en-US" b="0" dirty="0"/>
          </a:p>
        </p:txBody>
      </p:sp>
      <p:sp>
        <p:nvSpPr>
          <p:cNvPr id="3" name="Slide Number Placeholder 2">
            <a:extLst>
              <a:ext uri="{FF2B5EF4-FFF2-40B4-BE49-F238E27FC236}">
                <a16:creationId xmlns:a16="http://schemas.microsoft.com/office/drawing/2014/main" id="{1397449C-CA9E-2C49-91E8-6491EB483F30}"/>
              </a:ext>
            </a:extLst>
          </p:cNvPr>
          <p:cNvSpPr>
            <a:spLocks noGrp="1"/>
          </p:cNvSpPr>
          <p:nvPr>
            <p:ph type="sldNum" sz="quarter" idx="4"/>
          </p:nvPr>
        </p:nvSpPr>
        <p:spPr/>
        <p:txBody>
          <a:bodyPr/>
          <a:lstStyle/>
          <a:p>
            <a:pPr algn="ctr"/>
            <a:fld id="{8F9449BD-D0D0-EB45-8F66-BA21FED04F66}" type="slidenum">
              <a:rPr lang="en-US" smtClean="0"/>
              <a:pPr algn="ctr"/>
              <a:t>15</a:t>
            </a:fld>
            <a:endParaRPr lang="en-US" dirty="0"/>
          </a:p>
        </p:txBody>
      </p:sp>
    </p:spTree>
    <p:extLst>
      <p:ext uri="{BB962C8B-B14F-4D97-AF65-F5344CB8AC3E}">
        <p14:creationId xmlns:p14="http://schemas.microsoft.com/office/powerpoint/2010/main" val="96545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ensures that all energy consumed – as electricity, heat or fuel – is derived from renewable energy sources: solar, wind, ocean, hydropower, geothermal resources, and biomass.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BE01: Energy is from renewable sources</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177680517"/>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4" name="Text Placeholder 3">
            <a:extLst>
              <a:ext uri="{FF2B5EF4-FFF2-40B4-BE49-F238E27FC236}">
                <a16:creationId xmlns:a16="http://schemas.microsoft.com/office/drawing/2014/main" id="{0F60CA69-490B-1940-8A35-03F52630BEB7}"/>
              </a:ext>
            </a:extLst>
          </p:cNvPr>
          <p:cNvSpPr>
            <a:spLocks noGrp="1"/>
          </p:cNvSpPr>
          <p:nvPr>
            <p:ph type="body" sz="quarter" idx="10"/>
          </p:nvPr>
        </p:nvSpPr>
        <p:spPr/>
        <p:txBody>
          <a:bodyPr>
            <a:noAutofit/>
          </a:bodyPr>
          <a:lstStyle/>
          <a:p>
            <a:pPr>
              <a:spcBef>
                <a:spcPts val="0"/>
              </a:spcBef>
              <a:spcAft>
                <a:spcPts val="600"/>
              </a:spcAft>
            </a:pPr>
            <a:endParaRPr lang="en-GB" sz="1800" dirty="0"/>
          </a:p>
        </p:txBody>
      </p:sp>
      <p:sp>
        <p:nvSpPr>
          <p:cNvPr id="2" name="Slide Number Placeholder 1">
            <a:extLst>
              <a:ext uri="{FF2B5EF4-FFF2-40B4-BE49-F238E27FC236}">
                <a16:creationId xmlns:a16="http://schemas.microsoft.com/office/drawing/2014/main" id="{29DB6C9A-AE1D-D44D-AE31-08E0AC7FB8E3}"/>
              </a:ext>
            </a:extLst>
          </p:cNvPr>
          <p:cNvSpPr>
            <a:spLocks noGrp="1"/>
          </p:cNvSpPr>
          <p:nvPr>
            <p:ph type="sldNum" sz="quarter" idx="4"/>
          </p:nvPr>
        </p:nvSpPr>
        <p:spPr/>
        <p:txBody>
          <a:bodyPr/>
          <a:lstStyle/>
          <a:p>
            <a:pPr algn="ctr"/>
            <a:fld id="{8F9449BD-D0D0-EB45-8F66-BA21FED04F66}" type="slidenum">
              <a:rPr lang="en-US" smtClean="0"/>
              <a:pPr algn="ctr"/>
              <a:t>16</a:t>
            </a:fld>
            <a:endParaRPr lang="en-US" dirty="0"/>
          </a:p>
        </p:txBody>
      </p:sp>
    </p:spTree>
    <p:extLst>
      <p:ext uri="{BB962C8B-B14F-4D97-AF65-F5344CB8AC3E}">
        <p14:creationId xmlns:p14="http://schemas.microsoft.com/office/powerpoint/2010/main" val="200813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413686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kumimoji="0" lang="en-GB" sz="2400" b="0" i="0" u="none" strike="noStrike" kern="1200" cap="none" spc="0" normalizeH="0" baseline="0" noProof="0" dirty="0">
                        <a:ln>
                          <a:noFill/>
                        </a:ln>
                        <a:solidFill>
                          <a:srgbClr val="000000">
                            <a:lumMod val="65000"/>
                            <a:lumOff val="35000"/>
                          </a:srgbClr>
                        </a:solidFill>
                        <a:effectLst/>
                        <a:uLnTx/>
                        <a:uFillTx/>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ensures that all energy consumed – as electricity, heat or fuel – is derived from renewable energy sources: solar, wind, ocean, hydropower, geothermal resources, and biomass.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BE01: Energy is from renewable sources</a:t>
            </a:r>
            <a:endParaRPr lang="en-US"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4" name="Text Placeholder 3">
            <a:extLst>
              <a:ext uri="{FF2B5EF4-FFF2-40B4-BE49-F238E27FC236}">
                <a16:creationId xmlns:a16="http://schemas.microsoft.com/office/drawing/2014/main" id="{7279E803-2062-9946-B287-0312D6A5A636}"/>
              </a:ext>
            </a:extLst>
          </p:cNvPr>
          <p:cNvSpPr>
            <a:spLocks noGrp="1"/>
          </p:cNvSpPr>
          <p:nvPr>
            <p:ph type="body" sz="quarter" idx="10"/>
          </p:nvPr>
        </p:nvSpPr>
        <p:spPr>
          <a:xfrm>
            <a:off x="191344" y="2708921"/>
            <a:ext cx="11493275" cy="3960439"/>
          </a:xfrm>
        </p:spPr>
        <p:txBody>
          <a:bodyPr/>
          <a:lstStyle/>
          <a:p>
            <a:pPr>
              <a:spcBef>
                <a:spcPts val="0"/>
              </a:spcBef>
              <a:spcAft>
                <a:spcPts val="600"/>
              </a:spcAft>
            </a:pPr>
            <a:r>
              <a:rPr lang="en-GB" sz="1800" dirty="0"/>
              <a:t> </a:t>
            </a:r>
          </a:p>
        </p:txBody>
      </p:sp>
      <p:sp>
        <p:nvSpPr>
          <p:cNvPr id="3" name="Slide Number Placeholder 2">
            <a:extLst>
              <a:ext uri="{FF2B5EF4-FFF2-40B4-BE49-F238E27FC236}">
                <a16:creationId xmlns:a16="http://schemas.microsoft.com/office/drawing/2014/main" id="{DD02297A-DDE3-ED45-8642-C911CCE7C4F9}"/>
              </a:ext>
            </a:extLst>
          </p:cNvPr>
          <p:cNvSpPr>
            <a:spLocks noGrp="1"/>
          </p:cNvSpPr>
          <p:nvPr>
            <p:ph type="sldNum" sz="quarter" idx="4"/>
          </p:nvPr>
        </p:nvSpPr>
        <p:spPr/>
        <p:txBody>
          <a:bodyPr/>
          <a:lstStyle/>
          <a:p>
            <a:pPr algn="ctr"/>
            <a:fld id="{8F9449BD-D0D0-EB45-8F66-BA21FED04F66}" type="slidenum">
              <a:rPr lang="en-US" smtClean="0"/>
              <a:pPr algn="ctr"/>
              <a:t>17</a:t>
            </a:fld>
            <a:endParaRPr lang="en-US" dirty="0"/>
          </a:p>
        </p:txBody>
      </p:sp>
    </p:spTree>
    <p:extLst>
      <p:ext uri="{BB962C8B-B14F-4D97-AF65-F5344CB8AC3E}">
        <p14:creationId xmlns:p14="http://schemas.microsoft.com/office/powerpoint/2010/main" val="3409820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ensures that all energy </a:t>
            </a:r>
            <a:r>
              <a:rPr lang="en-GB"/>
              <a:t>consumed – </a:t>
            </a:r>
            <a:r>
              <a:rPr lang="en-GB" dirty="0"/>
              <a:t>as electricity, heat or fuel – is derived from renewable energy sources: solar, wind, ocean, hydropower, geothermal resources, and biomass.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BE01: Energy is from renewable sources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804969011"/>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4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4FAAA2BB-6D8D-B444-8D71-00CC6D42C8AD}"/>
              </a:ext>
            </a:extLst>
          </p:cNvPr>
          <p:cNvSpPr>
            <a:spLocks noGrp="1"/>
          </p:cNvSpPr>
          <p:nvPr>
            <p:ph type="sldNum" sz="quarter" idx="4"/>
          </p:nvPr>
        </p:nvSpPr>
        <p:spPr/>
        <p:txBody>
          <a:bodyPr/>
          <a:lstStyle/>
          <a:p>
            <a:pPr algn="ctr"/>
            <a:fld id="{8F9449BD-D0D0-EB45-8F66-BA21FED04F66}" type="slidenum">
              <a:rPr lang="en-US" smtClean="0"/>
              <a:pPr algn="ctr"/>
              <a:t>18</a:t>
            </a:fld>
            <a:endParaRPr lang="en-US" dirty="0"/>
          </a:p>
        </p:txBody>
      </p:sp>
    </p:spTree>
    <p:extLst>
      <p:ext uri="{BB962C8B-B14F-4D97-AF65-F5344CB8AC3E}">
        <p14:creationId xmlns:p14="http://schemas.microsoft.com/office/powerpoint/2010/main" val="3646947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BE02: Water use is environmentally responsible</a:t>
            </a:r>
            <a:br>
              <a:rPr lang="en-GB" dirty="0"/>
            </a:br>
            <a:r>
              <a:rPr lang="en-GB" dirty="0"/>
              <a:t>and socially equitable</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3995073414"/>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8" name="Text Placeholder 5">
            <a:extLst>
              <a:ext uri="{FF2B5EF4-FFF2-40B4-BE49-F238E27FC236}">
                <a16:creationId xmlns:a16="http://schemas.microsoft.com/office/drawing/2014/main" id="{EFE02353-C53D-1E41-9177-D0305BC3606F}"/>
              </a:ext>
            </a:extLst>
          </p:cNvPr>
          <p:cNvSpPr>
            <a:spLocks noGrp="1"/>
          </p:cNvSpPr>
          <p:nvPr>
            <p:ph type="body" sz="quarter" idx="11"/>
          </p:nvPr>
        </p:nvSpPr>
        <p:spPr>
          <a:xfrm>
            <a:off x="263350" y="655451"/>
            <a:ext cx="6696746" cy="1621421"/>
          </a:xfrm>
        </p:spPr>
        <p:txBody>
          <a:bodyPr/>
          <a:lstStyle/>
          <a:p>
            <a:pPr>
              <a:spcBef>
                <a:spcPts val="0"/>
              </a:spcBef>
            </a:pPr>
            <a:endParaRPr lang="en-GB" dirty="0"/>
          </a:p>
          <a:p>
            <a:pPr>
              <a:spcBef>
                <a:spcPts val="0"/>
              </a:spcBef>
            </a:pPr>
            <a:r>
              <a:rPr lang="en-GB" dirty="0"/>
              <a:t>A Future-Fit Business protects freshwater resources by minimizing water consumption in its commercial and industrial activities, and </a:t>
            </a:r>
            <a:br>
              <a:rPr lang="en-GB" dirty="0"/>
            </a:br>
            <a:r>
              <a:rPr lang="en-GB" dirty="0"/>
              <a:t>by ensuring its discharges do not degrade the water quality of receiving watersheds.</a:t>
            </a:r>
          </a:p>
          <a:p>
            <a:endParaRPr lang="en-US" dirty="0"/>
          </a:p>
        </p:txBody>
      </p:sp>
      <p:sp>
        <p:nvSpPr>
          <p:cNvPr id="4" name="Text Placeholder 3">
            <a:extLst>
              <a:ext uri="{FF2B5EF4-FFF2-40B4-BE49-F238E27FC236}">
                <a16:creationId xmlns:a16="http://schemas.microsoft.com/office/drawing/2014/main" id="{609ED4A5-4E35-2F44-9878-4DB127447438}"/>
              </a:ext>
            </a:extLst>
          </p:cNvPr>
          <p:cNvSpPr>
            <a:spLocks noGrp="1"/>
          </p:cNvSpPr>
          <p:nvPr>
            <p:ph type="body" sz="quarter" idx="10"/>
          </p:nvPr>
        </p:nvSpPr>
        <p:spPr/>
        <p:txBody>
          <a:bodyPr>
            <a:normAutofit/>
          </a:bodyPr>
          <a:lstStyle/>
          <a:p>
            <a:pPr>
              <a:spcBef>
                <a:spcPts val="0"/>
              </a:spcBef>
              <a:spcAft>
                <a:spcPts val="600"/>
              </a:spcAft>
            </a:pPr>
            <a:endParaRPr lang="en-US" sz="1800" dirty="0"/>
          </a:p>
        </p:txBody>
      </p:sp>
      <p:sp>
        <p:nvSpPr>
          <p:cNvPr id="2" name="Slide Number Placeholder 1">
            <a:extLst>
              <a:ext uri="{FF2B5EF4-FFF2-40B4-BE49-F238E27FC236}">
                <a16:creationId xmlns:a16="http://schemas.microsoft.com/office/drawing/2014/main" id="{6A0A9781-0B01-3540-8FEC-A2FF9A108425}"/>
              </a:ext>
            </a:extLst>
          </p:cNvPr>
          <p:cNvSpPr>
            <a:spLocks noGrp="1"/>
          </p:cNvSpPr>
          <p:nvPr>
            <p:ph type="sldNum" sz="quarter" idx="4"/>
          </p:nvPr>
        </p:nvSpPr>
        <p:spPr/>
        <p:txBody>
          <a:bodyPr/>
          <a:lstStyle/>
          <a:p>
            <a:pPr algn="ctr"/>
            <a:fld id="{8F9449BD-D0D0-EB45-8F66-BA21FED04F66}" type="slidenum">
              <a:rPr lang="en-US" smtClean="0"/>
              <a:pPr algn="ctr"/>
              <a:t>19</a:t>
            </a:fld>
            <a:endParaRPr lang="en-US" dirty="0"/>
          </a:p>
        </p:txBody>
      </p:sp>
    </p:spTree>
    <p:extLst>
      <p:ext uri="{BB962C8B-B14F-4D97-AF65-F5344CB8AC3E}">
        <p14:creationId xmlns:p14="http://schemas.microsoft.com/office/powerpoint/2010/main" val="391857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32FFD-E9A0-C142-8668-5AAA6E564554}"/>
              </a:ext>
            </a:extLst>
          </p:cNvPr>
          <p:cNvSpPr>
            <a:spLocks noGrp="1"/>
          </p:cNvSpPr>
          <p:nvPr>
            <p:ph type="title"/>
          </p:nvPr>
        </p:nvSpPr>
        <p:spPr/>
        <p:txBody>
          <a:bodyPr/>
          <a:lstStyle/>
          <a:p>
            <a:r>
              <a:rPr lang="en-GB" sz="2800" dirty="0"/>
              <a:t>Table of Contents</a:t>
            </a:r>
            <a:endParaRPr lang="en-US" sz="2800" dirty="0"/>
          </a:p>
        </p:txBody>
      </p:sp>
      <p:graphicFrame>
        <p:nvGraphicFramePr>
          <p:cNvPr id="4" name="Table 3">
            <a:extLst>
              <a:ext uri="{FF2B5EF4-FFF2-40B4-BE49-F238E27FC236}">
                <a16:creationId xmlns:a16="http://schemas.microsoft.com/office/drawing/2014/main" id="{16B0A172-E125-AD40-AE69-B684972A33EB}"/>
              </a:ext>
            </a:extLst>
          </p:cNvPr>
          <p:cNvGraphicFramePr>
            <a:graphicFrameLocks noGrp="1"/>
          </p:cNvGraphicFramePr>
          <p:nvPr>
            <p:extLst>
              <p:ext uri="{D42A27DB-BD31-4B8C-83A1-F6EECF244321}">
                <p14:modId xmlns:p14="http://schemas.microsoft.com/office/powerpoint/2010/main" val="4123028438"/>
              </p:ext>
            </p:extLst>
          </p:nvPr>
        </p:nvGraphicFramePr>
        <p:xfrm>
          <a:off x="425722" y="1916832"/>
          <a:ext cx="10762156" cy="2327040"/>
        </p:xfrm>
        <a:graphic>
          <a:graphicData uri="http://schemas.openxmlformats.org/drawingml/2006/table">
            <a:tbl>
              <a:tblPr firstRow="1" bandRow="1">
                <a:tableStyleId>{5C22544A-7EE6-4342-B048-85BDC9FD1C3A}</a:tableStyleId>
              </a:tblPr>
              <a:tblGrid>
                <a:gridCol w="6022888">
                  <a:extLst>
                    <a:ext uri="{9D8B030D-6E8A-4147-A177-3AD203B41FA5}">
                      <a16:colId xmlns:a16="http://schemas.microsoft.com/office/drawing/2014/main" val="470450919"/>
                    </a:ext>
                  </a:extLst>
                </a:gridCol>
                <a:gridCol w="4739268">
                  <a:extLst>
                    <a:ext uri="{9D8B030D-6E8A-4147-A177-3AD203B41FA5}">
                      <a16:colId xmlns:a16="http://schemas.microsoft.com/office/drawing/2014/main" val="2661761546"/>
                    </a:ext>
                  </a:extLst>
                </a:gridCol>
              </a:tblGrid>
              <a:tr h="25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chemeClr val="tx1">
                              <a:lumMod val="50000"/>
                              <a:lumOff val="50000"/>
                            </a:schemeClr>
                          </a:solidFill>
                        </a:rPr>
                        <a:t>Assessment methodology</a:t>
                      </a:r>
                      <a:endParaRPr lang="en-US" sz="2400" b="1"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2400" b="0" dirty="0">
                          <a:solidFill>
                            <a:schemeClr val="tx1">
                              <a:lumMod val="50000"/>
                              <a:lumOff val="50000"/>
                            </a:schemeClr>
                          </a:solidFill>
                        </a:rPr>
                        <a:t>    3</a:t>
                      </a: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83060278"/>
                  </a:ext>
                </a:extLst>
              </a:tr>
              <a:tr h="25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lumMod val="50000"/>
                              <a:lumOff val="50000"/>
                            </a:schemeClr>
                          </a:solidFill>
                        </a:rPr>
                        <a:t>Source documents</a:t>
                      </a: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GB" sz="2400" b="0" dirty="0">
                          <a:solidFill>
                            <a:schemeClr val="tx1">
                              <a:lumMod val="50000"/>
                              <a:lumOff val="50000"/>
                            </a:schemeClr>
                          </a:solidFill>
                        </a:rPr>
                        <a:t>    8</a:t>
                      </a:r>
                      <a:endParaRPr lang="en-US" sz="2400" b="0"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312011"/>
                  </a:ext>
                </a:extLst>
              </a:tr>
              <a:tr h="255363">
                <a:tc>
                  <a:txBody>
                    <a:bodyPr/>
                    <a:lstStyle/>
                    <a:p>
                      <a:r>
                        <a:rPr lang="en-GB" sz="2400" b="1" dirty="0">
                          <a:solidFill>
                            <a:schemeClr val="tx1">
                              <a:lumMod val="50000"/>
                              <a:lumOff val="50000"/>
                            </a:schemeClr>
                          </a:solidFill>
                        </a:rPr>
                        <a:t>Executive summary</a:t>
                      </a:r>
                      <a:endParaRPr lang="en-US" sz="2400" b="1"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lumMod val="50000"/>
                              <a:lumOff val="50000"/>
                            </a:schemeClr>
                          </a:solidFill>
                        </a:rPr>
                        <a:t>  10</a:t>
                      </a:r>
                      <a:endParaRPr lang="en-US" sz="2400" b="0"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2789211"/>
                  </a:ext>
                </a:extLst>
              </a:tr>
              <a:tr h="25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chemeClr val="tx1">
                              <a:lumMod val="50000"/>
                              <a:lumOff val="50000"/>
                            </a:schemeClr>
                          </a:solidFill>
                        </a:rPr>
                        <a:t>Assessment details – Break-Even Goals</a:t>
                      </a:r>
                      <a:endParaRPr lang="en-US" sz="2400" b="1"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lumMod val="50000"/>
                              <a:lumOff val="50000"/>
                            </a:schemeClr>
                          </a:solidFill>
                        </a:rPr>
                        <a:t>  15</a:t>
                      </a:r>
                      <a:endParaRPr lang="en-US" sz="2400" b="0" dirty="0">
                        <a:solidFill>
                          <a:schemeClr val="tx1">
                            <a:lumMod val="50000"/>
                            <a:lumOff val="50000"/>
                          </a:schemeClr>
                        </a:solidFill>
                      </a:endParaRPr>
                    </a:p>
                  </a:txBody>
                  <a:tcPr marT="108000" marB="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99094752"/>
                  </a:ext>
                </a:extLst>
              </a:tr>
            </a:tbl>
          </a:graphicData>
        </a:graphic>
      </p:graphicFrame>
      <p:sp>
        <p:nvSpPr>
          <p:cNvPr id="3" name="Slide Number Placeholder 2">
            <a:extLst>
              <a:ext uri="{FF2B5EF4-FFF2-40B4-BE49-F238E27FC236}">
                <a16:creationId xmlns:a16="http://schemas.microsoft.com/office/drawing/2014/main" id="{8C88206F-25C2-6445-9DFA-ED6C3066E16E}"/>
              </a:ext>
            </a:extLst>
          </p:cNvPr>
          <p:cNvSpPr>
            <a:spLocks noGrp="1"/>
          </p:cNvSpPr>
          <p:nvPr>
            <p:ph type="sldNum" sz="quarter" idx="4"/>
          </p:nvPr>
        </p:nvSpPr>
        <p:spPr/>
        <p:txBody>
          <a:bodyPr/>
          <a:lstStyle/>
          <a:p>
            <a:pPr algn="ctr"/>
            <a:fld id="{8F9449BD-D0D0-EB45-8F66-BA21FED04F66}" type="slidenum">
              <a:rPr lang="en-US" smtClean="0"/>
              <a:pPr algn="ctr"/>
              <a:t>2</a:t>
            </a:fld>
            <a:endParaRPr lang="en-US" dirty="0"/>
          </a:p>
        </p:txBody>
      </p:sp>
    </p:spTree>
    <p:extLst>
      <p:ext uri="{BB962C8B-B14F-4D97-AF65-F5344CB8AC3E}">
        <p14:creationId xmlns:p14="http://schemas.microsoft.com/office/powerpoint/2010/main" val="337699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17922605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0" lang="en-GB" sz="2400" b="0" i="0" u="none" strike="noStrike" kern="1200" cap="none" spc="0" normalizeH="0" baseline="0" noProof="0" dirty="0">
                          <a:ln>
                            <a:noFill/>
                          </a:ln>
                          <a:solidFill>
                            <a:srgbClr val="000000">
                              <a:lumMod val="65000"/>
                              <a:lumOff val="35000"/>
                            </a:srgbClr>
                          </a:solidFill>
                          <a:effectLst/>
                          <a:uLnTx/>
                          <a:uFillTx/>
                          <a:latin typeface="Calibri" charset="0"/>
                          <a:ea typeface="Calibri" charset="0"/>
                          <a:cs typeface="Times New Roman" charset="0"/>
                        </a:rPr>
                        <a:t>None</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4" name="Title 3">
            <a:extLst>
              <a:ext uri="{FF2B5EF4-FFF2-40B4-BE49-F238E27FC236}">
                <a16:creationId xmlns:a16="http://schemas.microsoft.com/office/drawing/2014/main" id="{D8851E4E-6901-D642-888E-DEB729AA054F}"/>
              </a:ext>
            </a:extLst>
          </p:cNvPr>
          <p:cNvSpPr>
            <a:spLocks noGrp="1"/>
          </p:cNvSpPr>
          <p:nvPr>
            <p:ph type="title"/>
          </p:nvPr>
        </p:nvSpPr>
        <p:spPr/>
        <p:txBody>
          <a:bodyPr/>
          <a:lstStyle/>
          <a:p>
            <a:r>
              <a:rPr lang="en-GB" dirty="0"/>
              <a:t>BE02: Water use is environmentally responsible</a:t>
            </a:r>
            <a:br>
              <a:rPr lang="en-GB" dirty="0"/>
            </a:br>
            <a:r>
              <a:rPr lang="en-GB" dirty="0"/>
              <a:t>and socially equitable</a:t>
            </a:r>
            <a:endParaRPr lang="en-US" dirty="0"/>
          </a:p>
        </p:txBody>
      </p:sp>
      <p:sp>
        <p:nvSpPr>
          <p:cNvPr id="6" name="Text Placeholder 5">
            <a:extLst>
              <a:ext uri="{FF2B5EF4-FFF2-40B4-BE49-F238E27FC236}">
                <a16:creationId xmlns:a16="http://schemas.microsoft.com/office/drawing/2014/main" id="{056C650B-EE71-6243-9598-9D0E1046D13B}"/>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protects freshwater resources by minimizing water consumption in its commercial and industrial activities, and </a:t>
            </a:r>
            <a:br>
              <a:rPr lang="en-GB" dirty="0"/>
            </a:br>
            <a:r>
              <a:rPr lang="en-GB" dirty="0"/>
              <a:t>by ensuring its discharges do not degrade the water quality of receiving watersheds.</a:t>
            </a:r>
          </a:p>
          <a:p>
            <a:endParaRPr lang="en-US" dirty="0"/>
          </a:p>
        </p:txBody>
      </p:sp>
      <p:sp>
        <p:nvSpPr>
          <p:cNvPr id="3" name="Text Placeholder 2">
            <a:extLst>
              <a:ext uri="{FF2B5EF4-FFF2-40B4-BE49-F238E27FC236}">
                <a16:creationId xmlns:a16="http://schemas.microsoft.com/office/drawing/2014/main" id="{4A391D55-82D7-9D48-8021-70957E4C1157}"/>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sp>
        <p:nvSpPr>
          <p:cNvPr id="2" name="Slide Number Placeholder 1">
            <a:extLst>
              <a:ext uri="{FF2B5EF4-FFF2-40B4-BE49-F238E27FC236}">
                <a16:creationId xmlns:a16="http://schemas.microsoft.com/office/drawing/2014/main" id="{97F1915D-2891-164D-904C-F4AC4DB023A7}"/>
              </a:ext>
            </a:extLst>
          </p:cNvPr>
          <p:cNvSpPr>
            <a:spLocks noGrp="1"/>
          </p:cNvSpPr>
          <p:nvPr>
            <p:ph type="sldNum" sz="quarter" idx="4"/>
          </p:nvPr>
        </p:nvSpPr>
        <p:spPr/>
        <p:txBody>
          <a:bodyPr/>
          <a:lstStyle/>
          <a:p>
            <a:pPr algn="ctr"/>
            <a:fld id="{8F9449BD-D0D0-EB45-8F66-BA21FED04F66}" type="slidenum">
              <a:rPr lang="en-US" smtClean="0"/>
              <a:pPr algn="ctr"/>
              <a:t>20</a:t>
            </a:fld>
            <a:endParaRPr lang="en-US" dirty="0"/>
          </a:p>
        </p:txBody>
      </p:sp>
    </p:spTree>
    <p:extLst>
      <p:ext uri="{BB962C8B-B14F-4D97-AF65-F5344CB8AC3E}">
        <p14:creationId xmlns:p14="http://schemas.microsoft.com/office/powerpoint/2010/main" val="183808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protects freshwater resources by minimizing water consumption in its commercial and industrial activities, and </a:t>
            </a:r>
            <a:br>
              <a:rPr lang="en-GB" dirty="0"/>
            </a:br>
            <a:r>
              <a:rPr lang="en-GB" dirty="0"/>
              <a:t>by ensuring its discharges do not degrade the water quality of receiving watersheds.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BE02: Water use is environmentally responsible</a:t>
            </a:r>
            <a:br>
              <a:rPr lang="en-GB" dirty="0"/>
            </a:br>
            <a:r>
              <a:rPr lang="en-GB" dirty="0"/>
              <a:t>and socially equitable</a:t>
            </a:r>
            <a:endParaRPr lang="en-US"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71807711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4" name="Text Placeholder 3">
            <a:extLst>
              <a:ext uri="{FF2B5EF4-FFF2-40B4-BE49-F238E27FC236}">
                <a16:creationId xmlns:a16="http://schemas.microsoft.com/office/drawing/2014/main" id="{F2065C1B-BC03-5C41-B79E-BC82BAAC80BD}"/>
              </a:ext>
            </a:extLst>
          </p:cNvPr>
          <p:cNvSpPr>
            <a:spLocks noGrp="1"/>
          </p:cNvSpPr>
          <p:nvPr>
            <p:ph type="body" sz="quarter" idx="10"/>
          </p:nvPr>
        </p:nvSpPr>
        <p:spPr/>
        <p:txBody>
          <a:bodyPr/>
          <a:lstStyle/>
          <a:p>
            <a:pPr>
              <a:spcBef>
                <a:spcPts val="0"/>
              </a:spcBef>
              <a:spcAft>
                <a:spcPts val="600"/>
              </a:spcAft>
            </a:pPr>
            <a:endParaRPr lang="en-GB" sz="1800" b="1" dirty="0"/>
          </a:p>
        </p:txBody>
      </p:sp>
      <p:sp>
        <p:nvSpPr>
          <p:cNvPr id="3" name="Slide Number Placeholder 2">
            <a:extLst>
              <a:ext uri="{FF2B5EF4-FFF2-40B4-BE49-F238E27FC236}">
                <a16:creationId xmlns:a16="http://schemas.microsoft.com/office/drawing/2014/main" id="{50447131-4C24-C04D-A1CD-5477AC2652F7}"/>
              </a:ext>
            </a:extLst>
          </p:cNvPr>
          <p:cNvSpPr>
            <a:spLocks noGrp="1"/>
          </p:cNvSpPr>
          <p:nvPr>
            <p:ph type="sldNum" sz="quarter" idx="4"/>
          </p:nvPr>
        </p:nvSpPr>
        <p:spPr/>
        <p:txBody>
          <a:bodyPr/>
          <a:lstStyle/>
          <a:p>
            <a:pPr algn="ctr"/>
            <a:fld id="{8F9449BD-D0D0-EB45-8F66-BA21FED04F66}" type="slidenum">
              <a:rPr lang="en-US" smtClean="0"/>
              <a:pPr algn="ctr"/>
              <a:t>21</a:t>
            </a:fld>
            <a:endParaRPr lang="en-US" dirty="0"/>
          </a:p>
        </p:txBody>
      </p:sp>
    </p:spTree>
    <p:extLst>
      <p:ext uri="{BB962C8B-B14F-4D97-AF65-F5344CB8AC3E}">
        <p14:creationId xmlns:p14="http://schemas.microsoft.com/office/powerpoint/2010/main" val="2870340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natural resources it directly manages, as well as that of all ecosystems and communities impacted by sourcing activities it conducts itself (e.g. farming, fishing, hunting, rearing animals, mining).</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BE03: Natural resources are managed to respect</a:t>
            </a:r>
            <a:br>
              <a:rPr lang="en-GB" dirty="0"/>
            </a:br>
            <a:r>
              <a:rPr lang="en-GB" dirty="0"/>
              <a:t>the welfare of ecosystems, people and animals</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a:xfrm>
            <a:off x="1487488" y="2276872"/>
            <a:ext cx="10197130" cy="432048"/>
          </a:xfrm>
        </p:spPr>
        <p:txBody>
          <a:bodyPr/>
          <a:lstStyle/>
          <a:p>
            <a:r>
              <a:rPr lang="en-US" dirty="0"/>
              <a:t> </a:t>
            </a:r>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2934257241"/>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4" name="Text Placeholder 3">
            <a:extLst>
              <a:ext uri="{FF2B5EF4-FFF2-40B4-BE49-F238E27FC236}">
                <a16:creationId xmlns:a16="http://schemas.microsoft.com/office/drawing/2014/main" id="{EC7CFC4C-9602-0E48-BE9A-B814C1D146E6}"/>
              </a:ext>
            </a:extLst>
          </p:cNvPr>
          <p:cNvSpPr>
            <a:spLocks noGrp="1"/>
          </p:cNvSpPr>
          <p:nvPr>
            <p:ph type="body" sz="quarter" idx="10"/>
          </p:nvPr>
        </p:nvSpPr>
        <p:spPr/>
        <p:txBody>
          <a:bodyPr>
            <a:normAutofit/>
          </a:bodyPr>
          <a:lstStyle/>
          <a:p>
            <a:pPr>
              <a:spcBef>
                <a:spcPts val="0"/>
              </a:spcBef>
              <a:spcAft>
                <a:spcPts val="600"/>
              </a:spcAft>
            </a:pPr>
            <a:endParaRPr lang="en-GB" sz="1800" dirty="0"/>
          </a:p>
        </p:txBody>
      </p:sp>
      <p:sp>
        <p:nvSpPr>
          <p:cNvPr id="2" name="Slide Number Placeholder 1">
            <a:extLst>
              <a:ext uri="{FF2B5EF4-FFF2-40B4-BE49-F238E27FC236}">
                <a16:creationId xmlns:a16="http://schemas.microsoft.com/office/drawing/2014/main" id="{C1B04FDF-D39C-C74D-9C80-46738232FA7D}"/>
              </a:ext>
            </a:extLst>
          </p:cNvPr>
          <p:cNvSpPr>
            <a:spLocks noGrp="1"/>
          </p:cNvSpPr>
          <p:nvPr>
            <p:ph type="sldNum" sz="quarter" idx="4"/>
          </p:nvPr>
        </p:nvSpPr>
        <p:spPr/>
        <p:txBody>
          <a:bodyPr/>
          <a:lstStyle/>
          <a:p>
            <a:pPr algn="ctr"/>
            <a:fld id="{8F9449BD-D0D0-EB45-8F66-BA21FED04F66}" type="slidenum">
              <a:rPr lang="en-US" smtClean="0"/>
              <a:pPr algn="ctr"/>
              <a:t>22</a:t>
            </a:fld>
            <a:endParaRPr lang="en-US" dirty="0"/>
          </a:p>
        </p:txBody>
      </p:sp>
    </p:spTree>
    <p:extLst>
      <p:ext uri="{BB962C8B-B14F-4D97-AF65-F5344CB8AC3E}">
        <p14:creationId xmlns:p14="http://schemas.microsoft.com/office/powerpoint/2010/main" val="343524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618820960"/>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natural resources it directly manages, as well as that of all ecosystems and communities impacted by sourcing activities it conducts itself (e.g. farming, fishing, hunting, rearing animals, mining).</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BE03: Natural resources are managed to respect</a:t>
            </a:r>
            <a:br>
              <a:rPr lang="en-GB" dirty="0"/>
            </a:br>
            <a:r>
              <a:rPr lang="en-GB" dirty="0"/>
              <a:t>the welfare of ecosystems, people and animals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708920"/>
            <a:ext cx="11493275" cy="3960439"/>
          </a:xfrm>
        </p:spPr>
        <p:txBody>
          <a:bodyPr/>
          <a:lstStyle/>
          <a:p>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0E024B4D-4818-9448-8532-E39D2EDD5BAD}"/>
              </a:ext>
            </a:extLst>
          </p:cNvPr>
          <p:cNvSpPr>
            <a:spLocks noGrp="1"/>
          </p:cNvSpPr>
          <p:nvPr>
            <p:ph type="sldNum" sz="quarter" idx="4"/>
          </p:nvPr>
        </p:nvSpPr>
        <p:spPr/>
        <p:txBody>
          <a:bodyPr/>
          <a:lstStyle/>
          <a:p>
            <a:pPr algn="ctr"/>
            <a:fld id="{8F9449BD-D0D0-EB45-8F66-BA21FED04F66}" type="slidenum">
              <a:rPr lang="en-US" smtClean="0"/>
              <a:pPr algn="ctr"/>
              <a:t>23</a:t>
            </a:fld>
            <a:endParaRPr lang="en-US" dirty="0"/>
          </a:p>
        </p:txBody>
      </p:sp>
    </p:spTree>
    <p:extLst>
      <p:ext uri="{BB962C8B-B14F-4D97-AF65-F5344CB8AC3E}">
        <p14:creationId xmlns:p14="http://schemas.microsoft.com/office/powerpoint/2010/main" val="127481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natural resources it directly manages, as well as that of all ecosystems and communities impacted by sourcing activities it conducts itself (e.g. farming, fishing, hunting, rearing animals, mining).</a:t>
            </a:r>
          </a:p>
          <a:p>
            <a:endParaRPr lang="en-GB" dirty="0"/>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BE03: Natural resources are managed to respect</a:t>
            </a:r>
            <a:br>
              <a:rPr lang="en-GB" dirty="0"/>
            </a:br>
            <a:r>
              <a:rPr lang="en-GB" dirty="0"/>
              <a:t>the welfare of ecosystems, people and animals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endParaRPr lang="en-US"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36060661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62BA3F4F-93BC-1F48-BA5D-F4C3DF86E6FA}"/>
              </a:ext>
            </a:extLst>
          </p:cNvPr>
          <p:cNvSpPr>
            <a:spLocks noGrp="1"/>
          </p:cNvSpPr>
          <p:nvPr>
            <p:ph type="sldNum" sz="quarter" idx="4"/>
          </p:nvPr>
        </p:nvSpPr>
        <p:spPr/>
        <p:txBody>
          <a:bodyPr/>
          <a:lstStyle/>
          <a:p>
            <a:pPr algn="ctr"/>
            <a:fld id="{8F9449BD-D0D0-EB45-8F66-BA21FED04F66}" type="slidenum">
              <a:rPr lang="en-US" smtClean="0"/>
              <a:pPr algn="ctr"/>
              <a:t>24</a:t>
            </a:fld>
            <a:endParaRPr lang="en-US" dirty="0"/>
          </a:p>
        </p:txBody>
      </p:sp>
    </p:spTree>
    <p:extLst>
      <p:ext uri="{BB962C8B-B14F-4D97-AF65-F5344CB8AC3E}">
        <p14:creationId xmlns:p14="http://schemas.microsoft.com/office/powerpoint/2010/main" val="3146295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r>
              <a:rPr lang="en-GB" dirty="0"/>
              <a:t>A Future-Fit Business seeks to reduce – and eventually eliminate – any negative environmental and social impact caused by the goods and services it depends upon, by continuously striving to anticipate, avoid and address issue-specific hotspots in its supply chains.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a:xfrm>
            <a:off x="263351" y="230400"/>
            <a:ext cx="6408713" cy="403200"/>
          </a:xfrm>
        </p:spPr>
        <p:txBody>
          <a:bodyPr/>
          <a:lstStyle/>
          <a:p>
            <a:r>
              <a:rPr lang="en-GB" dirty="0"/>
              <a:t>BE04: Procurement safeguards the pursuit of future-fitness</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2" y="2708920"/>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14332100"/>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451B7FC9-1C56-B843-AD78-1E7BFC5FC896}"/>
              </a:ext>
            </a:extLst>
          </p:cNvPr>
          <p:cNvSpPr>
            <a:spLocks noGrp="1"/>
          </p:cNvSpPr>
          <p:nvPr>
            <p:ph type="sldNum" sz="quarter" idx="4"/>
          </p:nvPr>
        </p:nvSpPr>
        <p:spPr/>
        <p:txBody>
          <a:bodyPr/>
          <a:lstStyle/>
          <a:p>
            <a:pPr algn="ctr"/>
            <a:fld id="{8F9449BD-D0D0-EB45-8F66-BA21FED04F66}" type="slidenum">
              <a:rPr lang="en-US" smtClean="0"/>
              <a:pPr algn="ctr"/>
              <a:t>25</a:t>
            </a:fld>
            <a:endParaRPr lang="en-US" dirty="0"/>
          </a:p>
        </p:txBody>
      </p:sp>
    </p:spTree>
    <p:extLst>
      <p:ext uri="{BB962C8B-B14F-4D97-AF65-F5344CB8AC3E}">
        <p14:creationId xmlns:p14="http://schemas.microsoft.com/office/powerpoint/2010/main" val="111182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743742309"/>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r>
              <a:rPr lang="en-GB" dirty="0"/>
              <a:t>A Future-Fit Business seeks to reduce – and eventually eliminate – any negative environmental and social impact caused by the goods and services it depends upon, by continuously striving to anticipate, avoid and address issue-specific hotspots in its supply chains.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a:xfrm>
            <a:off x="263351" y="230400"/>
            <a:ext cx="6408713" cy="403200"/>
          </a:xfrm>
        </p:spPr>
        <p:txBody>
          <a:bodyPr/>
          <a:lstStyle/>
          <a:p>
            <a:r>
              <a:rPr lang="en-GB" dirty="0"/>
              <a:t>BE04: Procurement safeguards the pursuit of future-fitness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708920"/>
            <a:ext cx="11493275" cy="4032448"/>
          </a:xfrm>
        </p:spPr>
        <p:txBody>
          <a:bodyPr/>
          <a:lstStyle/>
          <a:p>
            <a:pPr>
              <a:spcBef>
                <a:spcPts val="0"/>
              </a:spcBef>
              <a:spcAft>
                <a:spcPts val="600"/>
              </a:spcAft>
            </a:pPr>
            <a:endParaRPr lang="en-GB" sz="15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A32AB3B1-D4D8-6645-A031-BE3872B56197}"/>
              </a:ext>
            </a:extLst>
          </p:cNvPr>
          <p:cNvSpPr>
            <a:spLocks noGrp="1"/>
          </p:cNvSpPr>
          <p:nvPr>
            <p:ph type="sldNum" sz="quarter" idx="4"/>
          </p:nvPr>
        </p:nvSpPr>
        <p:spPr/>
        <p:txBody>
          <a:bodyPr/>
          <a:lstStyle/>
          <a:p>
            <a:pPr algn="ctr"/>
            <a:fld id="{8F9449BD-D0D0-EB45-8F66-BA21FED04F66}" type="slidenum">
              <a:rPr lang="en-US" smtClean="0"/>
              <a:pPr algn="ctr"/>
              <a:t>26</a:t>
            </a:fld>
            <a:endParaRPr lang="en-US" dirty="0"/>
          </a:p>
        </p:txBody>
      </p:sp>
    </p:spTree>
    <p:extLst>
      <p:ext uri="{BB962C8B-B14F-4D97-AF65-F5344CB8AC3E}">
        <p14:creationId xmlns:p14="http://schemas.microsoft.com/office/powerpoint/2010/main" val="334572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nchor="t"/>
          <a:lstStyle/>
          <a:p>
            <a:pPr>
              <a:spcBef>
                <a:spcPts val="0"/>
              </a:spcBef>
            </a:pPr>
            <a:r>
              <a:rPr lang="en-GB" dirty="0"/>
              <a:t>A Future-Fit Business seeks to reduce – and eventually eliminate – any negative environmental and social impact caused by the goods and services it depends upon, by continuously striving to anticipate, avoid and address issue-specific hotspots in its supply chains.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a:xfrm>
            <a:off x="263351" y="230400"/>
            <a:ext cx="6408713" cy="403200"/>
          </a:xfrm>
        </p:spPr>
        <p:txBody>
          <a:bodyPr/>
          <a:lstStyle/>
          <a:p>
            <a:r>
              <a:rPr lang="en-GB" dirty="0"/>
              <a:t>BE04: Procurement safeguards the pursuit of future-fitness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846260314"/>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rgbClr val="C00000"/>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3"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F67CB1F1-177B-1F4D-982A-15DD746BA38F}"/>
              </a:ext>
            </a:extLst>
          </p:cNvPr>
          <p:cNvSpPr>
            <a:spLocks noGrp="1"/>
          </p:cNvSpPr>
          <p:nvPr>
            <p:ph type="sldNum" sz="quarter" idx="4"/>
          </p:nvPr>
        </p:nvSpPr>
        <p:spPr/>
        <p:txBody>
          <a:bodyPr/>
          <a:lstStyle/>
          <a:p>
            <a:pPr algn="ctr"/>
            <a:fld id="{8F9449BD-D0D0-EB45-8F66-BA21FED04F66}" type="slidenum">
              <a:rPr lang="en-US" smtClean="0"/>
              <a:pPr algn="ctr"/>
              <a:t>27</a:t>
            </a:fld>
            <a:endParaRPr lang="en-US" dirty="0"/>
          </a:p>
        </p:txBody>
      </p:sp>
    </p:spTree>
    <p:extLst>
      <p:ext uri="{BB962C8B-B14F-4D97-AF65-F5344CB8AC3E}">
        <p14:creationId xmlns:p14="http://schemas.microsoft.com/office/powerpoint/2010/main" val="156743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eliminates all forms of harmful emissions </a:t>
            </a:r>
            <a:br>
              <a:rPr lang="en-GB" dirty="0"/>
            </a:br>
            <a:r>
              <a:rPr lang="en-GB" dirty="0"/>
              <a:t>from its operations – gaseous, liquid and solid.</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BE05: Operational emissions do not harm</a:t>
            </a:r>
            <a:br>
              <a:rPr lang="en-GB" dirty="0"/>
            </a:br>
            <a:r>
              <a:rPr lang="en-GB" dirty="0"/>
              <a:t>people or the environment</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3899711460"/>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967AE1D7-0546-C84D-833E-8B7D3F7A9AE8}"/>
              </a:ext>
            </a:extLst>
          </p:cNvPr>
          <p:cNvSpPr>
            <a:spLocks noGrp="1"/>
          </p:cNvSpPr>
          <p:nvPr>
            <p:ph type="sldNum" sz="quarter" idx="4"/>
          </p:nvPr>
        </p:nvSpPr>
        <p:spPr/>
        <p:txBody>
          <a:bodyPr/>
          <a:lstStyle/>
          <a:p>
            <a:pPr algn="ctr"/>
            <a:fld id="{8F9449BD-D0D0-EB45-8F66-BA21FED04F66}" type="slidenum">
              <a:rPr lang="en-US" smtClean="0"/>
              <a:pPr algn="ctr"/>
              <a:t>28</a:t>
            </a:fld>
            <a:endParaRPr lang="en-US" dirty="0"/>
          </a:p>
        </p:txBody>
      </p:sp>
    </p:spTree>
    <p:extLst>
      <p:ext uri="{BB962C8B-B14F-4D97-AF65-F5344CB8AC3E}">
        <p14:creationId xmlns:p14="http://schemas.microsoft.com/office/powerpoint/2010/main" val="1717864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08302706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eliminates all forms of harmful emissions </a:t>
            </a:r>
            <a:br>
              <a:rPr lang="en-GB" dirty="0"/>
            </a:br>
            <a:r>
              <a:rPr lang="en-GB" dirty="0"/>
              <a:t>from its operations – gaseous, liquid and solid.</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BE05: Operational emissions do not harm</a:t>
            </a:r>
            <a:br>
              <a:rPr lang="en-GB" dirty="0"/>
            </a:br>
            <a:r>
              <a:rPr lang="en-GB" dirty="0"/>
              <a:t>people or the environment</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CF69CE20-3BD1-0041-AFC6-FFF61925728E}"/>
              </a:ext>
            </a:extLst>
          </p:cNvPr>
          <p:cNvSpPr>
            <a:spLocks noGrp="1"/>
          </p:cNvSpPr>
          <p:nvPr>
            <p:ph type="sldNum" sz="quarter" idx="4"/>
          </p:nvPr>
        </p:nvSpPr>
        <p:spPr/>
        <p:txBody>
          <a:bodyPr/>
          <a:lstStyle/>
          <a:p>
            <a:pPr algn="ctr"/>
            <a:fld id="{8F9449BD-D0D0-EB45-8F66-BA21FED04F66}" type="slidenum">
              <a:rPr lang="en-US" smtClean="0"/>
              <a:pPr algn="ctr"/>
              <a:t>29</a:t>
            </a:fld>
            <a:endParaRPr lang="en-US" dirty="0"/>
          </a:p>
        </p:txBody>
      </p:sp>
    </p:spTree>
    <p:extLst>
      <p:ext uri="{BB962C8B-B14F-4D97-AF65-F5344CB8AC3E}">
        <p14:creationId xmlns:p14="http://schemas.microsoft.com/office/powerpoint/2010/main" val="287417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9697-15A3-9F4C-B2DC-27F87BB0D46D}"/>
              </a:ext>
            </a:extLst>
          </p:cNvPr>
          <p:cNvSpPr>
            <a:spLocks noGrp="1"/>
          </p:cNvSpPr>
          <p:nvPr>
            <p:ph type="ctrTitle"/>
          </p:nvPr>
        </p:nvSpPr>
        <p:spPr>
          <a:xfrm>
            <a:off x="1524000" y="2057400"/>
            <a:ext cx="7202311" cy="2307704"/>
          </a:xfrm>
        </p:spPr>
        <p:txBody>
          <a:bodyPr>
            <a:normAutofit/>
          </a:bodyPr>
          <a:lstStyle/>
          <a:p>
            <a:r>
              <a:rPr lang="en-GB" dirty="0"/>
              <a:t>Assessment</a:t>
            </a:r>
            <a:br>
              <a:rPr lang="en-GB" dirty="0"/>
            </a:br>
            <a:r>
              <a:rPr lang="en-GB" dirty="0"/>
              <a:t>methodology</a:t>
            </a:r>
            <a:endParaRPr lang="en-US" dirty="0"/>
          </a:p>
        </p:txBody>
      </p:sp>
      <p:sp>
        <p:nvSpPr>
          <p:cNvPr id="3" name="Slide Number Placeholder 2">
            <a:extLst>
              <a:ext uri="{FF2B5EF4-FFF2-40B4-BE49-F238E27FC236}">
                <a16:creationId xmlns:a16="http://schemas.microsoft.com/office/drawing/2014/main" id="{6D2DF717-3D6C-0B45-B951-0F211E4244B3}"/>
              </a:ext>
            </a:extLst>
          </p:cNvPr>
          <p:cNvSpPr>
            <a:spLocks noGrp="1"/>
          </p:cNvSpPr>
          <p:nvPr>
            <p:ph type="sldNum" sz="quarter" idx="4"/>
          </p:nvPr>
        </p:nvSpPr>
        <p:spPr/>
        <p:txBody>
          <a:bodyPr/>
          <a:lstStyle/>
          <a:p>
            <a:pPr algn="ctr"/>
            <a:fld id="{8F9449BD-D0D0-EB45-8F66-BA21FED04F66}" type="slidenum">
              <a:rPr lang="en-US" smtClean="0"/>
              <a:pPr algn="ctr"/>
              <a:t>3</a:t>
            </a:fld>
            <a:endParaRPr lang="en-US" dirty="0"/>
          </a:p>
        </p:txBody>
      </p:sp>
    </p:spTree>
    <p:extLst>
      <p:ext uri="{BB962C8B-B14F-4D97-AF65-F5344CB8AC3E}">
        <p14:creationId xmlns:p14="http://schemas.microsoft.com/office/powerpoint/2010/main" val="163301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eliminates all forms of harmful emissions </a:t>
            </a:r>
            <a:br>
              <a:rPr lang="en-GB" dirty="0"/>
            </a:br>
            <a:r>
              <a:rPr lang="en-GB" dirty="0"/>
              <a:t>from its operations – gaseous, liquid and solid.</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BE05: Operational emissions do not harm</a:t>
            </a:r>
            <a:br>
              <a:rPr lang="en-GB" dirty="0"/>
            </a:br>
            <a:r>
              <a:rPr lang="en-GB" dirty="0"/>
              <a:t>people or the environment</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354948529"/>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1E7E8AD1-B41F-694F-8C25-91D2D2E030C5}"/>
              </a:ext>
            </a:extLst>
          </p:cNvPr>
          <p:cNvSpPr>
            <a:spLocks noGrp="1"/>
          </p:cNvSpPr>
          <p:nvPr>
            <p:ph type="sldNum" sz="quarter" idx="4"/>
          </p:nvPr>
        </p:nvSpPr>
        <p:spPr/>
        <p:txBody>
          <a:bodyPr/>
          <a:lstStyle/>
          <a:p>
            <a:pPr algn="ctr"/>
            <a:fld id="{8F9449BD-D0D0-EB45-8F66-BA21FED04F66}" type="slidenum">
              <a:rPr lang="en-US" smtClean="0"/>
              <a:pPr algn="ctr"/>
              <a:t>30</a:t>
            </a:fld>
            <a:endParaRPr lang="en-US" dirty="0"/>
          </a:p>
        </p:txBody>
      </p:sp>
    </p:spTree>
    <p:extLst>
      <p:ext uri="{BB962C8B-B14F-4D97-AF65-F5344CB8AC3E}">
        <p14:creationId xmlns:p14="http://schemas.microsoft.com/office/powerpoint/2010/main" val="57528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r>
              <a:rPr lang="en-GB" dirty="0"/>
              <a:t>A Future-Fit Business emits net zero GHGs as a result of its own operational activities, including energy it consumes.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BE06: Operations emit no greenhouse gases</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a:solidFill>
            <a:schemeClr val="tx2"/>
          </a:solidFill>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2536064258"/>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8456CE54-E325-0A4A-9599-66342BB9AB1A}"/>
              </a:ext>
            </a:extLst>
          </p:cNvPr>
          <p:cNvSpPr>
            <a:spLocks noGrp="1"/>
          </p:cNvSpPr>
          <p:nvPr>
            <p:ph type="sldNum" sz="quarter" idx="4"/>
          </p:nvPr>
        </p:nvSpPr>
        <p:spPr/>
        <p:txBody>
          <a:bodyPr/>
          <a:lstStyle/>
          <a:p>
            <a:pPr algn="ctr"/>
            <a:fld id="{8F9449BD-D0D0-EB45-8F66-BA21FED04F66}" type="slidenum">
              <a:rPr lang="en-US" smtClean="0"/>
              <a:pPr algn="ctr"/>
              <a:t>31</a:t>
            </a:fld>
            <a:endParaRPr lang="en-US" dirty="0"/>
          </a:p>
        </p:txBody>
      </p:sp>
    </p:spTree>
    <p:extLst>
      <p:ext uri="{BB962C8B-B14F-4D97-AF65-F5344CB8AC3E}">
        <p14:creationId xmlns:p14="http://schemas.microsoft.com/office/powerpoint/2010/main" val="236620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027555014"/>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4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emits net zero GHGs as a result of its own operational activities, including energy it consumes.</a:t>
            </a:r>
          </a:p>
          <a:p>
            <a:endParaRPr lang="en-GB" dirty="0"/>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BE06: Operations emit no greenhouse gases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6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3AA40349-1F3D-AF43-A48C-9B799360CD83}"/>
              </a:ext>
            </a:extLst>
          </p:cNvPr>
          <p:cNvSpPr>
            <a:spLocks noGrp="1"/>
          </p:cNvSpPr>
          <p:nvPr>
            <p:ph type="sldNum" sz="quarter" idx="4"/>
          </p:nvPr>
        </p:nvSpPr>
        <p:spPr/>
        <p:txBody>
          <a:bodyPr/>
          <a:lstStyle/>
          <a:p>
            <a:pPr algn="ctr"/>
            <a:fld id="{8F9449BD-D0D0-EB45-8F66-BA21FED04F66}" type="slidenum">
              <a:rPr lang="en-US" smtClean="0"/>
              <a:pPr algn="ctr"/>
              <a:t>32</a:t>
            </a:fld>
            <a:endParaRPr lang="en-US" dirty="0"/>
          </a:p>
        </p:txBody>
      </p:sp>
    </p:spTree>
    <p:extLst>
      <p:ext uri="{BB962C8B-B14F-4D97-AF65-F5344CB8AC3E}">
        <p14:creationId xmlns:p14="http://schemas.microsoft.com/office/powerpoint/2010/main" val="35319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emits net zero GHGs as a result of its own operational activities, including energy it consumes.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BE06: Operations emit no greenhouse gases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921808741"/>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DCD7E51F-AFCC-974A-ACBF-395076BC7F70}"/>
              </a:ext>
            </a:extLst>
          </p:cNvPr>
          <p:cNvSpPr>
            <a:spLocks noGrp="1"/>
          </p:cNvSpPr>
          <p:nvPr>
            <p:ph type="sldNum" sz="quarter" idx="4"/>
          </p:nvPr>
        </p:nvSpPr>
        <p:spPr/>
        <p:txBody>
          <a:bodyPr/>
          <a:lstStyle/>
          <a:p>
            <a:pPr algn="ctr"/>
            <a:fld id="{8F9449BD-D0D0-EB45-8F66-BA21FED04F66}" type="slidenum">
              <a:rPr lang="en-US" smtClean="0"/>
              <a:pPr algn="ctr"/>
              <a:t>33</a:t>
            </a:fld>
            <a:endParaRPr lang="en-US" dirty="0"/>
          </a:p>
        </p:txBody>
      </p:sp>
    </p:spTree>
    <p:extLst>
      <p:ext uri="{BB962C8B-B14F-4D97-AF65-F5344CB8AC3E}">
        <p14:creationId xmlns:p14="http://schemas.microsoft.com/office/powerpoint/2010/main" val="63267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seeks to eliminate operational waste completely, and ensures that all by-products are repurposed. Organic waste may be composted and returned to the soil, and materials that can be reused must be reclaimed.</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BE07: Operational waste is eliminated</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483851442"/>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CCF670E7-89B1-1140-8951-FC12D54755EA}"/>
              </a:ext>
            </a:extLst>
          </p:cNvPr>
          <p:cNvSpPr>
            <a:spLocks noGrp="1"/>
          </p:cNvSpPr>
          <p:nvPr>
            <p:ph type="sldNum" sz="quarter" idx="4"/>
          </p:nvPr>
        </p:nvSpPr>
        <p:spPr/>
        <p:txBody>
          <a:bodyPr/>
          <a:lstStyle/>
          <a:p>
            <a:pPr algn="ctr"/>
            <a:fld id="{8F9449BD-D0D0-EB45-8F66-BA21FED04F66}" type="slidenum">
              <a:rPr lang="en-US" smtClean="0"/>
              <a:pPr algn="ctr"/>
              <a:t>34</a:t>
            </a:fld>
            <a:endParaRPr lang="en-US" dirty="0"/>
          </a:p>
        </p:txBody>
      </p:sp>
    </p:spTree>
    <p:extLst>
      <p:ext uri="{BB962C8B-B14F-4D97-AF65-F5344CB8AC3E}">
        <p14:creationId xmlns:p14="http://schemas.microsoft.com/office/powerpoint/2010/main" val="339273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345573813"/>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seeks to eliminate operational waste completely, and ensures that all by-products are repurposed. Organic waste may be composted and returned to the soil, and materials that can be reused must be reclaimed.</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BE07: Operational waste is eliminated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7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BDB91C22-2BDD-8245-ADDC-54D95A448FC0}"/>
              </a:ext>
            </a:extLst>
          </p:cNvPr>
          <p:cNvSpPr>
            <a:spLocks noGrp="1"/>
          </p:cNvSpPr>
          <p:nvPr>
            <p:ph type="sldNum" sz="quarter" idx="4"/>
          </p:nvPr>
        </p:nvSpPr>
        <p:spPr/>
        <p:txBody>
          <a:bodyPr/>
          <a:lstStyle/>
          <a:p>
            <a:pPr algn="ctr"/>
            <a:fld id="{8F9449BD-D0D0-EB45-8F66-BA21FED04F66}" type="slidenum">
              <a:rPr lang="en-US" smtClean="0"/>
              <a:pPr algn="ctr"/>
              <a:t>35</a:t>
            </a:fld>
            <a:endParaRPr lang="en-US" dirty="0"/>
          </a:p>
        </p:txBody>
      </p:sp>
    </p:spTree>
    <p:extLst>
      <p:ext uri="{BB962C8B-B14F-4D97-AF65-F5344CB8AC3E}">
        <p14:creationId xmlns:p14="http://schemas.microsoft.com/office/powerpoint/2010/main" val="361026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seeks to eliminate operational waste completely, and ensures that all by-products are repurposed. Organic waste may be composted and returned to the soil, and materials that can be reused must be reclaimed.</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BE07: Operational waste is eliminated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286939654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F4FD3743-A703-F745-B40A-7A4C0151A3B4}"/>
              </a:ext>
            </a:extLst>
          </p:cNvPr>
          <p:cNvSpPr>
            <a:spLocks noGrp="1"/>
          </p:cNvSpPr>
          <p:nvPr>
            <p:ph type="sldNum" sz="quarter" idx="4"/>
          </p:nvPr>
        </p:nvSpPr>
        <p:spPr/>
        <p:txBody>
          <a:bodyPr/>
          <a:lstStyle/>
          <a:p>
            <a:pPr algn="ctr"/>
            <a:fld id="{8F9449BD-D0D0-EB45-8F66-BA21FED04F66}" type="slidenum">
              <a:rPr lang="en-US" smtClean="0"/>
              <a:pPr algn="ctr"/>
              <a:t>36</a:t>
            </a:fld>
            <a:endParaRPr lang="en-US" dirty="0"/>
          </a:p>
        </p:txBody>
      </p:sp>
    </p:spTree>
    <p:extLst>
      <p:ext uri="{BB962C8B-B14F-4D97-AF65-F5344CB8AC3E}">
        <p14:creationId xmlns:p14="http://schemas.microsoft.com/office/powerpoint/2010/main" val="364937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areas of high biological, ecological, social or cultural value – both by protecting them where the company is already active, and by avoiding further expansion into new areas if degradation is possible.</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BE08: Operations do not encroach on</a:t>
            </a:r>
            <a:br>
              <a:rPr lang="en-GB" dirty="0"/>
            </a:br>
            <a:r>
              <a:rPr lang="en-GB" dirty="0"/>
              <a:t>ecosystems or communities</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a:xfrm>
            <a:off x="1487488" y="2276872"/>
            <a:ext cx="10197130" cy="432048"/>
          </a:xfrm>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2885671312"/>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9B423B00-1852-394A-9113-F8EDBDD10D98}"/>
              </a:ext>
            </a:extLst>
          </p:cNvPr>
          <p:cNvSpPr>
            <a:spLocks noGrp="1"/>
          </p:cNvSpPr>
          <p:nvPr>
            <p:ph type="sldNum" sz="quarter" idx="4"/>
          </p:nvPr>
        </p:nvSpPr>
        <p:spPr/>
        <p:txBody>
          <a:bodyPr/>
          <a:lstStyle/>
          <a:p>
            <a:pPr algn="ctr"/>
            <a:fld id="{8F9449BD-D0D0-EB45-8F66-BA21FED04F66}" type="slidenum">
              <a:rPr lang="en-US" smtClean="0"/>
              <a:pPr algn="ctr"/>
              <a:t>37</a:t>
            </a:fld>
            <a:endParaRPr lang="en-US" dirty="0"/>
          </a:p>
        </p:txBody>
      </p:sp>
    </p:spTree>
    <p:extLst>
      <p:ext uri="{BB962C8B-B14F-4D97-AF65-F5344CB8AC3E}">
        <p14:creationId xmlns:p14="http://schemas.microsoft.com/office/powerpoint/2010/main" val="154326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489648567"/>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areas of high biological, ecological, social or cultural value – both by protecting them where the company is already active, and by avoiding further expansion into new areas if degradation is possible.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BE08: Operations do not encroach on </a:t>
            </a:r>
            <a:br>
              <a:rPr lang="en-GB" dirty="0"/>
            </a:br>
            <a:r>
              <a:rPr lang="en-GB" dirty="0"/>
              <a:t>ecosystems or communities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692686"/>
            <a:ext cx="11493275" cy="3960439"/>
          </a:xfrm>
        </p:spPr>
        <p:txBody>
          <a:bodyPr/>
          <a:lstStyle/>
          <a:p>
            <a:pPr>
              <a:spcBef>
                <a:spcPts val="0"/>
              </a:spcBef>
              <a:spcAft>
                <a:spcPts val="600"/>
              </a:spcAft>
            </a:pPr>
            <a:endParaRPr lang="en-GB" sz="1800" dirty="0"/>
          </a:p>
          <a:p>
            <a:pPr>
              <a:spcBef>
                <a:spcPts val="0"/>
              </a:spcBef>
              <a:spcAft>
                <a:spcPts val="600"/>
              </a:spcAft>
            </a:pPr>
            <a:endParaRPr lang="en-GB" sz="1800" dirty="0"/>
          </a:p>
          <a:p>
            <a:pPr>
              <a:spcBef>
                <a:spcPts val="0"/>
              </a:spcBef>
              <a:spcAft>
                <a:spcPts val="600"/>
              </a:spcAft>
            </a:pPr>
            <a:endParaRPr lang="en-GB" sz="1800" dirty="0"/>
          </a:p>
          <a:p>
            <a:pPr>
              <a:spcBef>
                <a:spcPts val="0"/>
              </a:spcBef>
              <a:spcAft>
                <a:spcPts val="600"/>
              </a:spcAft>
            </a:pPr>
            <a:r>
              <a:rPr lang="en-GB" sz="1800" dirty="0"/>
              <a:t> </a:t>
            </a:r>
          </a:p>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7D554670-410A-FD4C-898E-64981335837B}"/>
              </a:ext>
            </a:extLst>
          </p:cNvPr>
          <p:cNvSpPr>
            <a:spLocks noGrp="1"/>
          </p:cNvSpPr>
          <p:nvPr>
            <p:ph type="sldNum" sz="quarter" idx="4"/>
          </p:nvPr>
        </p:nvSpPr>
        <p:spPr/>
        <p:txBody>
          <a:bodyPr/>
          <a:lstStyle/>
          <a:p>
            <a:pPr algn="ctr"/>
            <a:fld id="{8F9449BD-D0D0-EB45-8F66-BA21FED04F66}" type="slidenum">
              <a:rPr lang="en-US" smtClean="0"/>
              <a:pPr algn="ctr"/>
              <a:t>38</a:t>
            </a:fld>
            <a:endParaRPr lang="en-US" dirty="0"/>
          </a:p>
        </p:txBody>
      </p:sp>
    </p:spTree>
    <p:extLst>
      <p:ext uri="{BB962C8B-B14F-4D97-AF65-F5344CB8AC3E}">
        <p14:creationId xmlns:p14="http://schemas.microsoft.com/office/powerpoint/2010/main" val="2022883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preserves the health of all areas of high biological, ecological, social or cultural value – both by protecting them where the company is already active, and by avoiding further expansion into new areas if degradation is possible.</a:t>
            </a:r>
          </a:p>
          <a:p>
            <a:endParaRPr lang="en-GB" dirty="0"/>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BE08: Operations do not encroach on</a:t>
            </a:r>
            <a:br>
              <a:rPr lang="en-GB" dirty="0"/>
            </a:br>
            <a:r>
              <a:rPr lang="en-GB" dirty="0"/>
              <a:t>ecosystems or communities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100" dirty="0"/>
          </a:p>
          <a:p>
            <a:pPr>
              <a:spcBef>
                <a:spcPts val="0"/>
              </a:spcBef>
              <a:spcAft>
                <a:spcPts val="600"/>
              </a:spcAft>
            </a:pPr>
            <a:endParaRPr lang="en-GB" sz="11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85066154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rgbClr val="C00000"/>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8E2A0289-7475-E741-9C14-AD4B25B27A75}"/>
              </a:ext>
            </a:extLst>
          </p:cNvPr>
          <p:cNvSpPr>
            <a:spLocks noGrp="1"/>
          </p:cNvSpPr>
          <p:nvPr>
            <p:ph type="sldNum" sz="quarter" idx="4"/>
          </p:nvPr>
        </p:nvSpPr>
        <p:spPr/>
        <p:txBody>
          <a:bodyPr/>
          <a:lstStyle/>
          <a:p>
            <a:pPr algn="ctr"/>
            <a:fld id="{8F9449BD-D0D0-EB45-8F66-BA21FED04F66}" type="slidenum">
              <a:rPr lang="en-US" smtClean="0"/>
              <a:pPr algn="ctr"/>
              <a:t>39</a:t>
            </a:fld>
            <a:endParaRPr lang="en-US" dirty="0"/>
          </a:p>
        </p:txBody>
      </p:sp>
    </p:spTree>
    <p:extLst>
      <p:ext uri="{BB962C8B-B14F-4D97-AF65-F5344CB8AC3E}">
        <p14:creationId xmlns:p14="http://schemas.microsoft.com/office/powerpoint/2010/main" val="92129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74276-32A0-F044-A9BA-4202BF9402C8}"/>
              </a:ext>
            </a:extLst>
          </p:cNvPr>
          <p:cNvSpPr>
            <a:spLocks noGrp="1"/>
          </p:cNvSpPr>
          <p:nvPr>
            <p:ph type="title"/>
          </p:nvPr>
        </p:nvSpPr>
        <p:spPr/>
        <p:txBody>
          <a:bodyPr/>
          <a:lstStyle/>
          <a:p>
            <a:r>
              <a:rPr lang="en-US" sz="2800" dirty="0"/>
              <a:t>Assessment methodology: Overview</a:t>
            </a:r>
          </a:p>
        </p:txBody>
      </p:sp>
      <p:sp>
        <p:nvSpPr>
          <p:cNvPr id="4" name="Text Placeholder 3">
            <a:extLst>
              <a:ext uri="{FF2B5EF4-FFF2-40B4-BE49-F238E27FC236}">
                <a16:creationId xmlns:a16="http://schemas.microsoft.com/office/drawing/2014/main" id="{596F260D-C307-CD44-9FFF-0545FB195781}"/>
              </a:ext>
            </a:extLst>
          </p:cNvPr>
          <p:cNvSpPr txBox="1">
            <a:spLocks/>
          </p:cNvSpPr>
          <p:nvPr/>
        </p:nvSpPr>
        <p:spPr>
          <a:xfrm>
            <a:off x="266400" y="836712"/>
            <a:ext cx="11493275" cy="5688631"/>
          </a:xfrm>
          <a:prstGeom prst="rect">
            <a:avLst/>
          </a:prstGeom>
        </p:spPr>
        <p:txBody>
          <a:bodyPr lIns="180000" tIns="180000" rIns="180000" anchor="t">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10000"/>
              </a:lnSpc>
              <a:spcBef>
                <a:spcPts val="1100"/>
              </a:spcBef>
              <a:spcAft>
                <a:spcPts val="1800"/>
              </a:spcAft>
              <a:buNone/>
            </a:pPr>
            <a:r>
              <a:rPr lang="en-GB" b="1" dirty="0">
                <a:solidFill>
                  <a:schemeClr val="bg2"/>
                </a:solidFill>
              </a:rPr>
              <a:t>The Future-Fit Health Check is a three-step process…</a:t>
            </a:r>
            <a:endParaRPr lang="en-GB" i="1" dirty="0">
              <a:solidFill>
                <a:schemeClr val="bg1">
                  <a:lumMod val="50000"/>
                </a:schemeClr>
              </a:solidFill>
            </a:endParaRPr>
          </a:p>
          <a:p>
            <a:pPr>
              <a:lnSpc>
                <a:spcPct val="110000"/>
              </a:lnSpc>
              <a:spcBef>
                <a:spcPts val="1100"/>
              </a:spcBef>
              <a:spcAft>
                <a:spcPts val="1800"/>
              </a:spcAft>
            </a:pPr>
            <a:r>
              <a:rPr lang="en-GB" dirty="0">
                <a:solidFill>
                  <a:schemeClr val="bg1">
                    <a:lumMod val="50000"/>
                  </a:schemeClr>
                </a:solidFill>
              </a:rPr>
              <a:t>The result is </a:t>
            </a:r>
            <a:r>
              <a:rPr lang="en-GB" b="1" dirty="0">
                <a:solidFill>
                  <a:schemeClr val="tx2"/>
                </a:solidFill>
              </a:rPr>
              <a:t>a perspective on [Company]’s commitments and trajectory toward future-fitness</a:t>
            </a:r>
            <a:r>
              <a:rPr lang="en-GB" dirty="0">
                <a:solidFill>
                  <a:schemeClr val="bg1">
                    <a:lumMod val="50000"/>
                  </a:schemeClr>
                </a:solidFill>
              </a:rPr>
              <a:t> – not a ‘moment-in-time’ performance snapshot.</a:t>
            </a:r>
          </a:p>
          <a:p>
            <a:pPr>
              <a:lnSpc>
                <a:spcPct val="110000"/>
              </a:lnSpc>
              <a:spcBef>
                <a:spcPts val="1100"/>
              </a:spcBef>
              <a:spcAft>
                <a:spcPts val="1800"/>
              </a:spcAft>
            </a:pPr>
            <a:r>
              <a:rPr lang="en-GB" dirty="0">
                <a:solidFill>
                  <a:schemeClr val="bg1">
                    <a:lumMod val="50000"/>
                  </a:schemeClr>
                </a:solidFill>
              </a:rPr>
              <a:t>This assessment </a:t>
            </a:r>
            <a:r>
              <a:rPr lang="en-GB" b="1" dirty="0">
                <a:solidFill>
                  <a:schemeClr val="tx2"/>
                </a:solidFill>
              </a:rPr>
              <a:t>takes into account publicly available documents</a:t>
            </a:r>
            <a:r>
              <a:rPr lang="en-GB" dirty="0">
                <a:solidFill>
                  <a:schemeClr val="bg1">
                    <a:lumMod val="50000"/>
                  </a:schemeClr>
                </a:solidFill>
              </a:rPr>
              <a:t> [and </a:t>
            </a:r>
            <a:r>
              <a:rPr lang="en-GB" b="1" dirty="0">
                <a:solidFill>
                  <a:schemeClr val="tx2"/>
                </a:solidFill>
              </a:rPr>
              <a:t>internal documents</a:t>
            </a:r>
            <a:r>
              <a:rPr lang="en-GB" dirty="0">
                <a:solidFill>
                  <a:schemeClr val="bg1">
                    <a:lumMod val="50000"/>
                  </a:schemeClr>
                </a:solidFill>
              </a:rPr>
              <a:t>] only.</a:t>
            </a:r>
          </a:p>
          <a:p>
            <a:pPr>
              <a:lnSpc>
                <a:spcPct val="110000"/>
              </a:lnSpc>
              <a:spcBef>
                <a:spcPts val="1100"/>
              </a:spcBef>
              <a:spcAft>
                <a:spcPts val="1800"/>
              </a:spcAft>
            </a:pPr>
            <a:r>
              <a:rPr lang="en-GB" b="1" dirty="0">
                <a:solidFill>
                  <a:schemeClr val="tx2"/>
                </a:solidFill>
              </a:rPr>
              <a:t>We have intentionally played devil’s advocate</a:t>
            </a:r>
            <a:r>
              <a:rPr lang="en-GB" dirty="0">
                <a:solidFill>
                  <a:schemeClr val="bg1">
                    <a:lumMod val="50000"/>
                  </a:schemeClr>
                </a:solidFill>
              </a:rPr>
              <a:t>, flagging issues most </a:t>
            </a:r>
            <a:br>
              <a:rPr lang="en-GB" dirty="0">
                <a:solidFill>
                  <a:schemeClr val="bg1">
                    <a:lumMod val="50000"/>
                  </a:schemeClr>
                </a:solidFill>
              </a:rPr>
            </a:br>
            <a:r>
              <a:rPr lang="en-GB" dirty="0">
                <a:solidFill>
                  <a:schemeClr val="bg1">
                    <a:lumMod val="50000"/>
                  </a:schemeClr>
                </a:solidFill>
              </a:rPr>
              <a:t>likely to be raised by external stakeholders if they were to assess your ambitions and activities.</a:t>
            </a:r>
          </a:p>
        </p:txBody>
      </p:sp>
      <p:sp>
        <p:nvSpPr>
          <p:cNvPr id="3" name="Slide Number Placeholder 2">
            <a:extLst>
              <a:ext uri="{FF2B5EF4-FFF2-40B4-BE49-F238E27FC236}">
                <a16:creationId xmlns:a16="http://schemas.microsoft.com/office/drawing/2014/main" id="{AFB7B96A-58B3-0E43-AAB7-3C97C758A8CF}"/>
              </a:ext>
            </a:extLst>
          </p:cNvPr>
          <p:cNvSpPr>
            <a:spLocks noGrp="1"/>
          </p:cNvSpPr>
          <p:nvPr>
            <p:ph type="sldNum" sz="quarter" idx="4"/>
          </p:nvPr>
        </p:nvSpPr>
        <p:spPr/>
        <p:txBody>
          <a:bodyPr/>
          <a:lstStyle/>
          <a:p>
            <a:pPr algn="ctr"/>
            <a:fld id="{8F9449BD-D0D0-EB45-8F66-BA21FED04F66}" type="slidenum">
              <a:rPr lang="en-US" smtClean="0"/>
              <a:pPr algn="ctr"/>
              <a:t>4</a:t>
            </a:fld>
            <a:endParaRPr lang="en-US" dirty="0"/>
          </a:p>
        </p:txBody>
      </p:sp>
    </p:spTree>
    <p:extLst>
      <p:ext uri="{BB962C8B-B14F-4D97-AF65-F5344CB8AC3E}">
        <p14:creationId xmlns:p14="http://schemas.microsoft.com/office/powerpoint/2010/main" val="79538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actively seeks to anticipate, avoid and </a:t>
            </a:r>
            <a:br>
              <a:rPr lang="en-GB" dirty="0"/>
            </a:br>
            <a:r>
              <a:rPr lang="en-GB" dirty="0"/>
              <a:t>address the concerns of all local communities whose wellbeing </a:t>
            </a:r>
            <a:br>
              <a:rPr lang="en-GB" dirty="0"/>
            </a:br>
            <a:r>
              <a:rPr lang="en-GB" dirty="0"/>
              <a:t>may be affected by its operational activities.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BE09: Community health is safeguarded</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4096408301"/>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spcBef>
                          <a:spcPts val="300"/>
                        </a:spcBef>
                        <a:spcAft>
                          <a:spcPts val="0"/>
                        </a:spcAft>
                      </a:pPr>
                      <a:endParaRPr lang="en-GB" sz="1600" kern="12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F4AD81D6-A2FF-7B4F-ACC3-8BA0EC66CAC3}"/>
              </a:ext>
            </a:extLst>
          </p:cNvPr>
          <p:cNvSpPr>
            <a:spLocks noGrp="1"/>
          </p:cNvSpPr>
          <p:nvPr>
            <p:ph type="sldNum" sz="quarter" idx="4"/>
          </p:nvPr>
        </p:nvSpPr>
        <p:spPr/>
        <p:txBody>
          <a:bodyPr/>
          <a:lstStyle/>
          <a:p>
            <a:pPr algn="ctr"/>
            <a:fld id="{8F9449BD-D0D0-EB45-8F66-BA21FED04F66}" type="slidenum">
              <a:rPr lang="en-US" smtClean="0"/>
              <a:pPr algn="ctr"/>
              <a:t>40</a:t>
            </a:fld>
            <a:endParaRPr lang="en-US" dirty="0"/>
          </a:p>
        </p:txBody>
      </p:sp>
    </p:spTree>
    <p:extLst>
      <p:ext uri="{BB962C8B-B14F-4D97-AF65-F5344CB8AC3E}">
        <p14:creationId xmlns:p14="http://schemas.microsoft.com/office/powerpoint/2010/main" val="87382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289871446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actively seeks to anticipate, avoid and </a:t>
            </a:r>
            <a:br>
              <a:rPr lang="en-GB" dirty="0"/>
            </a:br>
            <a:r>
              <a:rPr lang="en-GB" dirty="0"/>
              <a:t>address the concerns of all local communities whose wellbeing </a:t>
            </a:r>
            <a:br>
              <a:rPr lang="en-GB" dirty="0"/>
            </a:br>
            <a:r>
              <a:rPr lang="en-GB" dirty="0"/>
              <a:t>may be affected by its operational activities.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BE09: Community health is safeguarded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A79C06D6-1F0B-5E4E-9ED1-3CA3495AF07E}"/>
              </a:ext>
            </a:extLst>
          </p:cNvPr>
          <p:cNvSpPr>
            <a:spLocks noGrp="1"/>
          </p:cNvSpPr>
          <p:nvPr>
            <p:ph type="sldNum" sz="quarter" idx="4"/>
          </p:nvPr>
        </p:nvSpPr>
        <p:spPr/>
        <p:txBody>
          <a:bodyPr/>
          <a:lstStyle/>
          <a:p>
            <a:pPr algn="ctr"/>
            <a:fld id="{8F9449BD-D0D0-EB45-8F66-BA21FED04F66}" type="slidenum">
              <a:rPr lang="en-US" smtClean="0"/>
              <a:pPr algn="ctr"/>
              <a:t>41</a:t>
            </a:fld>
            <a:endParaRPr lang="en-US" dirty="0"/>
          </a:p>
        </p:txBody>
      </p:sp>
    </p:spTree>
    <p:extLst>
      <p:ext uri="{BB962C8B-B14F-4D97-AF65-F5344CB8AC3E}">
        <p14:creationId xmlns:p14="http://schemas.microsoft.com/office/powerpoint/2010/main" val="1604954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actively seeks to anticipate, avoid and </a:t>
            </a:r>
            <a:br>
              <a:rPr lang="en-GB" dirty="0"/>
            </a:br>
            <a:r>
              <a:rPr lang="en-GB" dirty="0"/>
              <a:t>address the concerns of all local communities whose wellbeing </a:t>
            </a:r>
            <a:br>
              <a:rPr lang="en-GB" dirty="0"/>
            </a:br>
            <a:r>
              <a:rPr lang="en-GB" dirty="0"/>
              <a:t>may be affected by its operational activities.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BE09: Community health is safeguarded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42081905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622351CC-4285-E342-A8EB-D972CC7BA165}"/>
              </a:ext>
            </a:extLst>
          </p:cNvPr>
          <p:cNvSpPr>
            <a:spLocks noGrp="1"/>
          </p:cNvSpPr>
          <p:nvPr>
            <p:ph type="sldNum" sz="quarter" idx="4"/>
          </p:nvPr>
        </p:nvSpPr>
        <p:spPr/>
        <p:txBody>
          <a:bodyPr/>
          <a:lstStyle/>
          <a:p>
            <a:pPr algn="ctr"/>
            <a:fld id="{8F9449BD-D0D0-EB45-8F66-BA21FED04F66}" type="slidenum">
              <a:rPr lang="en-US" smtClean="0"/>
              <a:pPr algn="ctr"/>
              <a:t>42</a:t>
            </a:fld>
            <a:endParaRPr lang="en-US" dirty="0"/>
          </a:p>
        </p:txBody>
      </p:sp>
    </p:spTree>
    <p:extLst>
      <p:ext uri="{BB962C8B-B14F-4D97-AF65-F5344CB8AC3E}">
        <p14:creationId xmlns:p14="http://schemas.microsoft.com/office/powerpoint/2010/main" val="336038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safeguards the health of its employees by ensuring physically safe work environments, having zero tolerance for harassment and bullying, and by nurturing emotional and mental wellbeing.</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BE10: Employee health is safeguarded</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3991801098"/>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E4A49B8E-F75D-564D-9C81-12D1F9E20A33}"/>
              </a:ext>
            </a:extLst>
          </p:cNvPr>
          <p:cNvSpPr>
            <a:spLocks noGrp="1"/>
          </p:cNvSpPr>
          <p:nvPr>
            <p:ph type="sldNum" sz="quarter" idx="4"/>
          </p:nvPr>
        </p:nvSpPr>
        <p:spPr/>
        <p:txBody>
          <a:bodyPr/>
          <a:lstStyle/>
          <a:p>
            <a:pPr algn="ctr"/>
            <a:fld id="{8F9449BD-D0D0-EB45-8F66-BA21FED04F66}" type="slidenum">
              <a:rPr lang="en-US" smtClean="0"/>
              <a:pPr algn="ctr"/>
              <a:t>43</a:t>
            </a:fld>
            <a:endParaRPr lang="en-US" dirty="0"/>
          </a:p>
        </p:txBody>
      </p:sp>
    </p:spTree>
    <p:extLst>
      <p:ext uri="{BB962C8B-B14F-4D97-AF65-F5344CB8AC3E}">
        <p14:creationId xmlns:p14="http://schemas.microsoft.com/office/powerpoint/2010/main" val="3693296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318592426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safeguards the health of its employees by ensuring physically safe work environments, having zero tolerance for harassment and bullying, and by nurturing emotional and mental wellbeing.</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BE10: Employee health is safeguarded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a:p>
            <a:pPr>
              <a:spcBef>
                <a:spcPts val="0"/>
              </a:spcBef>
              <a:spcAft>
                <a:spcPts val="600"/>
              </a:spcAft>
            </a:pPr>
            <a:endParaRPr lang="en-GB" sz="1800" dirty="0"/>
          </a:p>
          <a:p>
            <a:pPr>
              <a:spcBef>
                <a:spcPts val="0"/>
              </a:spcBef>
              <a:spcAft>
                <a:spcPts val="600"/>
              </a:spcAft>
            </a:pPr>
            <a:endParaRPr lang="en-GB" sz="1800" dirty="0"/>
          </a:p>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6FEB0696-CD5D-284D-B5AD-8EBCB827AF68}"/>
              </a:ext>
            </a:extLst>
          </p:cNvPr>
          <p:cNvSpPr>
            <a:spLocks noGrp="1"/>
          </p:cNvSpPr>
          <p:nvPr>
            <p:ph type="sldNum" sz="quarter" idx="4"/>
          </p:nvPr>
        </p:nvSpPr>
        <p:spPr/>
        <p:txBody>
          <a:bodyPr/>
          <a:lstStyle/>
          <a:p>
            <a:pPr algn="ctr"/>
            <a:fld id="{8F9449BD-D0D0-EB45-8F66-BA21FED04F66}" type="slidenum">
              <a:rPr lang="en-US" smtClean="0"/>
              <a:pPr algn="ctr"/>
              <a:t>44</a:t>
            </a:fld>
            <a:endParaRPr lang="en-US" dirty="0"/>
          </a:p>
        </p:txBody>
      </p:sp>
    </p:spTree>
    <p:extLst>
      <p:ext uri="{BB962C8B-B14F-4D97-AF65-F5344CB8AC3E}">
        <p14:creationId xmlns:p14="http://schemas.microsoft.com/office/powerpoint/2010/main" val="40994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safeguards the health of its employees by ensuring physically safe work environments, having zero tolerance for harassment and bullying, and by nurturing emotional and mental wellbeing.</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BE10: Employee health is safeguarded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76341819"/>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90F30B5D-6993-744D-A488-223C5BC716CF}"/>
              </a:ext>
            </a:extLst>
          </p:cNvPr>
          <p:cNvSpPr>
            <a:spLocks noGrp="1"/>
          </p:cNvSpPr>
          <p:nvPr>
            <p:ph type="sldNum" sz="quarter" idx="4"/>
          </p:nvPr>
        </p:nvSpPr>
        <p:spPr/>
        <p:txBody>
          <a:bodyPr/>
          <a:lstStyle/>
          <a:p>
            <a:pPr algn="ctr"/>
            <a:fld id="{8F9449BD-D0D0-EB45-8F66-BA21FED04F66}" type="slidenum">
              <a:rPr lang="en-US" smtClean="0"/>
              <a:pPr algn="ctr"/>
              <a:t>45</a:t>
            </a:fld>
            <a:endParaRPr lang="en-US" dirty="0"/>
          </a:p>
        </p:txBody>
      </p:sp>
    </p:spTree>
    <p:extLst>
      <p:ext uri="{BB962C8B-B14F-4D97-AF65-F5344CB8AC3E}">
        <p14:creationId xmlns:p14="http://schemas.microsoft.com/office/powerpoint/2010/main" val="19227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Fit Business pays all workers in all regions enough to meet their basic needs and secure essential services for themselves and their families.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BE11: Employees are paid at least a living wage</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864098171"/>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1BE3FA80-4B41-BA4E-98D4-51C2029F25A5}"/>
              </a:ext>
            </a:extLst>
          </p:cNvPr>
          <p:cNvSpPr>
            <a:spLocks noGrp="1"/>
          </p:cNvSpPr>
          <p:nvPr>
            <p:ph type="sldNum" sz="quarter" idx="4"/>
          </p:nvPr>
        </p:nvSpPr>
        <p:spPr/>
        <p:txBody>
          <a:bodyPr/>
          <a:lstStyle/>
          <a:p>
            <a:pPr algn="ctr"/>
            <a:fld id="{8F9449BD-D0D0-EB45-8F66-BA21FED04F66}" type="slidenum">
              <a:rPr lang="en-US" smtClean="0"/>
              <a:pPr algn="ctr"/>
              <a:t>46</a:t>
            </a:fld>
            <a:endParaRPr lang="en-US" dirty="0"/>
          </a:p>
        </p:txBody>
      </p:sp>
    </p:spTree>
    <p:extLst>
      <p:ext uri="{BB962C8B-B14F-4D97-AF65-F5344CB8AC3E}">
        <p14:creationId xmlns:p14="http://schemas.microsoft.com/office/powerpoint/2010/main" val="135744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062208400"/>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Fit Business pays all workers in all regions enough to meet their basic needs and secure essential services for themselves and their families.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BE11: Employees are paid at least a living wage</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94838514-658A-4043-AEF4-92D6E8A18F8A}"/>
              </a:ext>
            </a:extLst>
          </p:cNvPr>
          <p:cNvSpPr>
            <a:spLocks noGrp="1"/>
          </p:cNvSpPr>
          <p:nvPr>
            <p:ph type="sldNum" sz="quarter" idx="4"/>
          </p:nvPr>
        </p:nvSpPr>
        <p:spPr/>
        <p:txBody>
          <a:bodyPr/>
          <a:lstStyle/>
          <a:p>
            <a:pPr algn="ctr"/>
            <a:fld id="{8F9449BD-D0D0-EB45-8F66-BA21FED04F66}" type="slidenum">
              <a:rPr lang="en-US" smtClean="0"/>
              <a:pPr algn="ctr"/>
              <a:t>47</a:t>
            </a:fld>
            <a:endParaRPr lang="en-US" dirty="0"/>
          </a:p>
        </p:txBody>
      </p:sp>
    </p:spTree>
    <p:extLst>
      <p:ext uri="{BB962C8B-B14F-4D97-AF65-F5344CB8AC3E}">
        <p14:creationId xmlns:p14="http://schemas.microsoft.com/office/powerpoint/2010/main" val="262051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Fit Business pays all workers in all regions enough to meet their basic needs and secure essential services for themselves and their families.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BE11: Employees are paid at least a living wage</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20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682115313"/>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2CD7FA8A-0F62-A548-86D1-337190EFC294}"/>
              </a:ext>
            </a:extLst>
          </p:cNvPr>
          <p:cNvSpPr>
            <a:spLocks noGrp="1"/>
          </p:cNvSpPr>
          <p:nvPr>
            <p:ph type="sldNum" sz="quarter" idx="4"/>
          </p:nvPr>
        </p:nvSpPr>
        <p:spPr/>
        <p:txBody>
          <a:bodyPr/>
          <a:lstStyle/>
          <a:p>
            <a:pPr algn="ctr"/>
            <a:fld id="{8F9449BD-D0D0-EB45-8F66-BA21FED04F66}" type="slidenum">
              <a:rPr lang="en-US" smtClean="0"/>
              <a:pPr algn="ctr"/>
              <a:t>48</a:t>
            </a:fld>
            <a:endParaRPr lang="en-US" dirty="0"/>
          </a:p>
        </p:txBody>
      </p:sp>
    </p:spTree>
    <p:extLst>
      <p:ext uri="{BB962C8B-B14F-4D97-AF65-F5344CB8AC3E}">
        <p14:creationId xmlns:p14="http://schemas.microsoft.com/office/powerpoint/2010/main" val="255665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ensures that all its workers are treated fairly. Contracts between employer and employee afford individuals the basic protections, freedoms and rights expected in a prosperous and just society.</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BE12: Employees are subject to fair employment terms</a:t>
            </a:r>
            <a:br>
              <a:rPr lang="en-GB" dirty="0"/>
            </a:b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Low</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3159338855"/>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3BB25D75-860F-3841-85A6-32D657C98076}"/>
              </a:ext>
            </a:extLst>
          </p:cNvPr>
          <p:cNvSpPr>
            <a:spLocks noGrp="1"/>
          </p:cNvSpPr>
          <p:nvPr>
            <p:ph type="sldNum" sz="quarter" idx="4"/>
          </p:nvPr>
        </p:nvSpPr>
        <p:spPr/>
        <p:txBody>
          <a:bodyPr/>
          <a:lstStyle/>
          <a:p>
            <a:pPr algn="ctr"/>
            <a:fld id="{8F9449BD-D0D0-EB45-8F66-BA21FED04F66}" type="slidenum">
              <a:rPr lang="en-US" smtClean="0"/>
              <a:pPr algn="ctr"/>
              <a:t>49</a:t>
            </a:fld>
            <a:endParaRPr lang="en-US" dirty="0"/>
          </a:p>
        </p:txBody>
      </p:sp>
    </p:spTree>
    <p:extLst>
      <p:ext uri="{BB962C8B-B14F-4D97-AF65-F5344CB8AC3E}">
        <p14:creationId xmlns:p14="http://schemas.microsoft.com/office/powerpoint/2010/main" val="163523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1BC7-0C32-8347-A820-01DAD088A09F}"/>
              </a:ext>
            </a:extLst>
          </p:cNvPr>
          <p:cNvSpPr>
            <a:spLocks noGrp="1"/>
          </p:cNvSpPr>
          <p:nvPr>
            <p:ph type="title"/>
          </p:nvPr>
        </p:nvSpPr>
        <p:spPr/>
        <p:txBody>
          <a:bodyPr/>
          <a:lstStyle/>
          <a:p>
            <a:r>
              <a:rPr lang="en-GB" sz="2800" dirty="0"/>
              <a:t>Step 1: Assess the </a:t>
            </a:r>
            <a:r>
              <a:rPr lang="en-GB" sz="2800" u="sng" dirty="0"/>
              <a:t>attention</a:t>
            </a:r>
            <a:r>
              <a:rPr lang="en-GB" sz="2800" dirty="0"/>
              <a:t> required for each Break-Even Goal</a:t>
            </a:r>
            <a:endParaRPr lang="en-US" sz="2800" dirty="0"/>
          </a:p>
        </p:txBody>
      </p:sp>
      <p:sp>
        <p:nvSpPr>
          <p:cNvPr id="4" name="Rectangle 3">
            <a:extLst>
              <a:ext uri="{FF2B5EF4-FFF2-40B4-BE49-F238E27FC236}">
                <a16:creationId xmlns:a16="http://schemas.microsoft.com/office/drawing/2014/main" id="{26D0573E-D35A-B54B-BB7C-AD0071B79756}"/>
              </a:ext>
            </a:extLst>
          </p:cNvPr>
          <p:cNvSpPr/>
          <p:nvPr/>
        </p:nvSpPr>
        <p:spPr>
          <a:xfrm>
            <a:off x="266400" y="848906"/>
            <a:ext cx="11158192" cy="707886"/>
          </a:xfrm>
          <a:prstGeom prst="rect">
            <a:avLst/>
          </a:prstGeom>
        </p:spPr>
        <p:txBody>
          <a:bodyPr wrap="square">
            <a:spAutoFit/>
          </a:bodyPr>
          <a:lstStyle/>
          <a:p>
            <a:r>
              <a:rPr lang="en-GB" sz="2000" b="1" dirty="0">
                <a:solidFill>
                  <a:schemeClr val="bg1">
                    <a:lumMod val="50000"/>
                  </a:schemeClr>
                </a:solidFill>
              </a:rPr>
              <a:t>The first step is to determine the attention required for each of the Break-Even Goals, based on information in [Company]’s latest public reports and other communications, using the following criteria:</a:t>
            </a:r>
            <a:endParaRPr lang="en-GB" sz="2000" b="1" i="0" dirty="0">
              <a:solidFill>
                <a:schemeClr val="bg1">
                  <a:lumMod val="50000"/>
                </a:schemeClr>
              </a:solidFill>
              <a:effectLst/>
            </a:endParaRPr>
          </a:p>
        </p:txBody>
      </p:sp>
      <p:sp>
        <p:nvSpPr>
          <p:cNvPr id="3" name="Slide Number Placeholder 2">
            <a:extLst>
              <a:ext uri="{FF2B5EF4-FFF2-40B4-BE49-F238E27FC236}">
                <a16:creationId xmlns:a16="http://schemas.microsoft.com/office/drawing/2014/main" id="{E0B08A82-E2DB-504F-AE1C-C9DC6674AE64}"/>
              </a:ext>
            </a:extLst>
          </p:cNvPr>
          <p:cNvSpPr>
            <a:spLocks noGrp="1"/>
          </p:cNvSpPr>
          <p:nvPr>
            <p:ph type="sldNum" sz="quarter" idx="4"/>
          </p:nvPr>
        </p:nvSpPr>
        <p:spPr/>
        <p:txBody>
          <a:bodyPr/>
          <a:lstStyle/>
          <a:p>
            <a:pPr algn="ctr"/>
            <a:fld id="{8F9449BD-D0D0-EB45-8F66-BA21FED04F66}" type="slidenum">
              <a:rPr lang="en-US" smtClean="0"/>
              <a:pPr algn="ctr"/>
              <a:t>5</a:t>
            </a:fld>
            <a:endParaRPr lang="en-US" dirty="0"/>
          </a:p>
        </p:txBody>
      </p:sp>
      <p:graphicFrame>
        <p:nvGraphicFramePr>
          <p:cNvPr id="8" name="Table 7">
            <a:extLst>
              <a:ext uri="{FF2B5EF4-FFF2-40B4-BE49-F238E27FC236}">
                <a16:creationId xmlns:a16="http://schemas.microsoft.com/office/drawing/2014/main" id="{CFA1038B-D6B9-C44C-87AF-3075CC631F2D}"/>
              </a:ext>
            </a:extLst>
          </p:cNvPr>
          <p:cNvGraphicFramePr>
            <a:graphicFrameLocks noGrp="1"/>
          </p:cNvGraphicFramePr>
          <p:nvPr/>
        </p:nvGraphicFramePr>
        <p:xfrm>
          <a:off x="10158607" y="1594971"/>
          <a:ext cx="1080121" cy="5030980"/>
        </p:xfrm>
        <a:graphic>
          <a:graphicData uri="http://schemas.openxmlformats.org/drawingml/2006/table">
            <a:tbl>
              <a:tblPr bandRow="1">
                <a:tableStyleId>{5C22544A-7EE6-4342-B048-85BDC9FD1C3A}</a:tableStyleId>
              </a:tblPr>
              <a:tblGrid>
                <a:gridCol w="1080121">
                  <a:extLst>
                    <a:ext uri="{9D8B030D-6E8A-4147-A177-3AD203B41FA5}">
                      <a16:colId xmlns:a16="http://schemas.microsoft.com/office/drawing/2014/main" val="3979257631"/>
                    </a:ext>
                  </a:extLst>
                </a:gridCol>
              </a:tblGrid>
              <a:tr h="552853">
                <a:tc>
                  <a:txBody>
                    <a:bodyPr/>
                    <a:lstStyle/>
                    <a:p>
                      <a:pPr algn="ctr">
                        <a:spcAft>
                          <a:spcPts val="0"/>
                        </a:spcAft>
                      </a:pPr>
                      <a:r>
                        <a:rPr lang="en-US" sz="1600" b="1" dirty="0">
                          <a:solidFill>
                            <a:schemeClr val="bg1"/>
                          </a:solidFill>
                        </a:rPr>
                        <a:t>ATTENTION REQUIRED</a:t>
                      </a:r>
                    </a:p>
                  </a:txBody>
                  <a:tcPr marL="45720" marR="4572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384671499"/>
                  </a:ext>
                </a:extLst>
              </a:tr>
              <a:tr h="1112965">
                <a:tc>
                  <a:txBody>
                    <a:bodyPr/>
                    <a:lstStyle/>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0</a:t>
                      </a:r>
                    </a:p>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N/A</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976904"/>
                  </a:ext>
                </a:extLst>
              </a:tr>
              <a:tr h="1112965">
                <a:tc>
                  <a:txBody>
                    <a:bodyPr/>
                    <a:lstStyle/>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a:t>
                      </a:r>
                      <a:r>
                        <a:rPr lang="en-GB" sz="1700" b="0" baseline="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a:t>
                      </a: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3 – 4</a:t>
                      </a:r>
                      <a:r>
                        <a:rPr lang="en-GB" sz="1700" b="0" baseline="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a:t>
                      </a:r>
                      <a:br>
                        <a:rPr lang="en-GB" sz="1700" b="0" baseline="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br>
                      <a:r>
                        <a:rPr lang="en-GB" sz="1700" b="0" baseline="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Lower</a:t>
                      </a:r>
                      <a:endPar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3542619"/>
                  </a:ext>
                </a:extLst>
              </a:tr>
              <a:tr h="1112965">
                <a:tc>
                  <a:txBody>
                    <a:bodyPr/>
                    <a:lstStyle/>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5 </a:t>
                      </a:r>
                      <a:r>
                        <a:rPr lang="mr-IN" sz="1700" b="0" dirty="0">
                          <a:solidFill>
                            <a:schemeClr val="tx1">
                              <a:lumMod val="50000"/>
                              <a:lumOff val="50000"/>
                            </a:schemeClr>
                          </a:solidFill>
                          <a:effectLst/>
                          <a:latin typeface="Calibri" panose="020F0502020204030204" pitchFamily="34" charset="0"/>
                          <a:ea typeface="Calibri" charset="0"/>
                          <a:cs typeface="Times New Roman" charset="0"/>
                        </a:rPr>
                        <a:t>–</a:t>
                      </a: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6 </a:t>
                      </a:r>
                    </a:p>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Medium</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4689258"/>
                  </a:ext>
                </a:extLst>
              </a:tr>
              <a:tr h="1112965">
                <a:tc>
                  <a:txBody>
                    <a:bodyPr/>
                    <a:lstStyle/>
                    <a:p>
                      <a:pPr marL="0" marR="0" algn="ctr">
                        <a:spcBef>
                          <a:spcPts val="300"/>
                        </a:spcBef>
                        <a:spcAft>
                          <a:spcPts val="0"/>
                        </a:spcAft>
                      </a:pP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7 </a:t>
                      </a:r>
                      <a:r>
                        <a:rPr lang="mr-IN" sz="1700" b="0" dirty="0">
                          <a:solidFill>
                            <a:schemeClr val="tx1">
                              <a:lumMod val="50000"/>
                              <a:lumOff val="50000"/>
                            </a:schemeClr>
                          </a:solidFill>
                          <a:effectLst/>
                          <a:latin typeface="Calibri" panose="020F0502020204030204" pitchFamily="34" charset="0"/>
                          <a:ea typeface="Calibri" charset="0"/>
                          <a:cs typeface="Times New Roman" charset="0"/>
                        </a:rPr>
                        <a:t>–</a:t>
                      </a: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 9</a:t>
                      </a:r>
                      <a:b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br>
                      <a:r>
                        <a:rPr lang="en-GB" sz="1700" b="0" dirty="0">
                          <a:solidFill>
                            <a:schemeClr val="tx1">
                              <a:lumMod val="50000"/>
                              <a:lumOff val="50000"/>
                            </a:schemeClr>
                          </a:solidFill>
                          <a:effectLst/>
                          <a:latin typeface="Calibri" panose="020F0502020204030204" pitchFamily="34" charset="0"/>
                          <a:ea typeface="Calibri" charset="0"/>
                          <a:cs typeface="Calibri" panose="020F0502020204030204" pitchFamily="34" charset="0"/>
                        </a:rPr>
                        <a:t>Highest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692963"/>
                  </a:ext>
                </a:extLst>
              </a:tr>
            </a:tbl>
          </a:graphicData>
        </a:graphic>
      </p:graphicFrame>
      <p:graphicFrame>
        <p:nvGraphicFramePr>
          <p:cNvPr id="9" name="Table 8">
            <a:extLst>
              <a:ext uri="{FF2B5EF4-FFF2-40B4-BE49-F238E27FC236}">
                <a16:creationId xmlns:a16="http://schemas.microsoft.com/office/drawing/2014/main" id="{E45AD8EB-2633-3F43-BC15-1826FAA213DA}"/>
              </a:ext>
            </a:extLst>
          </p:cNvPr>
          <p:cNvGraphicFramePr>
            <a:graphicFrameLocks noGrp="1"/>
          </p:cNvGraphicFramePr>
          <p:nvPr/>
        </p:nvGraphicFramePr>
        <p:xfrm>
          <a:off x="479376" y="1594971"/>
          <a:ext cx="9505057" cy="5038272"/>
        </p:xfrm>
        <a:graphic>
          <a:graphicData uri="http://schemas.openxmlformats.org/drawingml/2006/table">
            <a:tbl>
              <a:tblPr bandRow="1">
                <a:tableStyleId>{5C22544A-7EE6-4342-B048-85BDC9FD1C3A}</a:tableStyleId>
              </a:tblPr>
              <a:tblGrid>
                <a:gridCol w="1099116">
                  <a:extLst>
                    <a:ext uri="{9D8B030D-6E8A-4147-A177-3AD203B41FA5}">
                      <a16:colId xmlns:a16="http://schemas.microsoft.com/office/drawing/2014/main" val="20000"/>
                    </a:ext>
                  </a:extLst>
                </a:gridCol>
                <a:gridCol w="2893816">
                  <a:extLst>
                    <a:ext uri="{9D8B030D-6E8A-4147-A177-3AD203B41FA5}">
                      <a16:colId xmlns:a16="http://schemas.microsoft.com/office/drawing/2014/main" val="20001"/>
                    </a:ext>
                  </a:extLst>
                </a:gridCol>
                <a:gridCol w="2756062">
                  <a:extLst>
                    <a:ext uri="{9D8B030D-6E8A-4147-A177-3AD203B41FA5}">
                      <a16:colId xmlns:a16="http://schemas.microsoft.com/office/drawing/2014/main" val="20002"/>
                    </a:ext>
                  </a:extLst>
                </a:gridCol>
                <a:gridCol w="2756063">
                  <a:extLst>
                    <a:ext uri="{9D8B030D-6E8A-4147-A177-3AD203B41FA5}">
                      <a16:colId xmlns:a16="http://schemas.microsoft.com/office/drawing/2014/main" val="20003"/>
                    </a:ext>
                  </a:extLst>
                </a:gridCol>
              </a:tblGrid>
              <a:tr h="535340">
                <a:tc>
                  <a:txBody>
                    <a:bodyPr/>
                    <a:lstStyle/>
                    <a:p>
                      <a:pPr algn="ctr">
                        <a:spcAft>
                          <a:spcPts val="0"/>
                        </a:spcAft>
                      </a:pPr>
                      <a:r>
                        <a:rPr lang="en-US" sz="1600" b="1" dirty="0">
                          <a:solidFill>
                            <a:schemeClr val="bg1"/>
                          </a:solidFill>
                        </a:rPr>
                        <a:t>SCORING</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600" b="1" dirty="0">
                          <a:solidFill>
                            <a:schemeClr val="bg1"/>
                          </a:solidFill>
                        </a:rPr>
                        <a:t>DIFFICULTY LEVEL</a:t>
                      </a:r>
                    </a:p>
                    <a:p>
                      <a:pPr algn="ctr">
                        <a:spcAft>
                          <a:spcPts val="0"/>
                        </a:spcAft>
                      </a:pPr>
                      <a:r>
                        <a:rPr lang="en-US" sz="1600" b="1" dirty="0">
                          <a:solidFill>
                            <a:schemeClr val="bg1"/>
                          </a:solidFill>
                        </a:rPr>
                        <a:t>OF MEETING GOAL</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600" b="1" dirty="0">
                          <a:solidFill>
                            <a:schemeClr val="bg1"/>
                          </a:solidFill>
                        </a:rPr>
                        <a:t>DEPTH OF SOCIETAL IMPACT</a:t>
                      </a:r>
                      <a:br>
                        <a:rPr lang="en-US" sz="1600" b="1" baseline="0" dirty="0">
                          <a:solidFill>
                            <a:schemeClr val="bg1"/>
                          </a:solidFill>
                        </a:rPr>
                      </a:br>
                      <a:r>
                        <a:rPr lang="en-US" sz="1600" b="1" baseline="0" dirty="0">
                          <a:solidFill>
                            <a:schemeClr val="bg1"/>
                          </a:solidFill>
                        </a:rPr>
                        <a:t>IF GOAL IS NOT MET</a:t>
                      </a:r>
                      <a:endParaRPr lang="en-US" sz="1600" b="1" dirty="0">
                        <a:solidFill>
                          <a:schemeClr val="bg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600" b="1" dirty="0">
                          <a:solidFill>
                            <a:schemeClr val="bg1"/>
                          </a:solidFill>
                        </a:rPr>
                        <a:t>DISRUPTION</a:t>
                      </a:r>
                      <a:r>
                        <a:rPr lang="en-US" sz="1600" b="1" baseline="0" dirty="0">
                          <a:solidFill>
                            <a:schemeClr val="bg1"/>
                          </a:solidFill>
                        </a:rPr>
                        <a:t> RISK TO THE BUSINESS FROM INACTION</a:t>
                      </a:r>
                      <a:endParaRPr lang="en-US" sz="1600" b="1" dirty="0">
                        <a:solidFill>
                          <a:schemeClr val="bg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114788">
                <a:tc>
                  <a:txBody>
                    <a:bodyPr/>
                    <a:lstStyle/>
                    <a:p>
                      <a:pPr marL="0" marR="0" algn="ctr">
                        <a:spcBef>
                          <a:spcPts val="300"/>
                        </a:spcBef>
                        <a:spcAft>
                          <a:spcPts val="0"/>
                        </a:spcAft>
                      </a:pPr>
                      <a:r>
                        <a:rPr lang="en-GB" sz="1600" dirty="0">
                          <a:solidFill>
                            <a:schemeClr val="tx1">
                              <a:lumMod val="50000"/>
                              <a:lumOff val="50000"/>
                            </a:schemeClr>
                          </a:solidFill>
                          <a:effectLst/>
                          <a:latin typeface="Calibri" charset="0"/>
                          <a:ea typeface="Calibri" charset="0"/>
                          <a:cs typeface="Times New Roman" charset="0"/>
                        </a:rPr>
                        <a:t>0</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90000"/>
                        </a:lnSpc>
                        <a:spcBef>
                          <a:spcPts val="300"/>
                        </a:spcBef>
                        <a:spcAft>
                          <a:spcPts val="0"/>
                        </a:spcAft>
                        <a:buClrTx/>
                        <a:buSzTx/>
                        <a:buFontTx/>
                        <a:buNone/>
                        <a:tabLst/>
                        <a:defRPr/>
                      </a:pPr>
                      <a:r>
                        <a:rPr lang="en-GB" sz="1700" b="1" kern="1200" baseline="0" dirty="0">
                          <a:solidFill>
                            <a:schemeClr val="tx1">
                              <a:lumMod val="50000"/>
                              <a:lumOff val="50000"/>
                            </a:schemeClr>
                          </a:solidFill>
                          <a:effectLst/>
                          <a:latin typeface="Calibri" charset="0"/>
                          <a:ea typeface="Calibri" charset="0"/>
                          <a:cs typeface="Times New Roman" charset="0"/>
                        </a:rPr>
                        <a:t>Zero effort</a:t>
                      </a:r>
                      <a:br>
                        <a:rPr lang="en-GB" sz="1700" b="1"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because the goal </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doesn’t apply to </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this kind of business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90000"/>
                        </a:lnSpc>
                        <a:spcBef>
                          <a:spcPts val="300"/>
                        </a:spcBef>
                        <a:spcAft>
                          <a:spcPts val="0"/>
                        </a:spcAft>
                        <a:buClrTx/>
                        <a:buSzTx/>
                        <a:buFontTx/>
                        <a:buNone/>
                        <a:tabLst/>
                        <a:defRPr/>
                      </a:pPr>
                      <a:r>
                        <a:rPr lang="en-GB" sz="1700" b="1" kern="1200" baseline="0" dirty="0">
                          <a:solidFill>
                            <a:schemeClr val="tx1">
                              <a:lumMod val="50000"/>
                              <a:lumOff val="50000"/>
                            </a:schemeClr>
                          </a:solidFill>
                          <a:effectLst/>
                          <a:latin typeface="Calibri" charset="0"/>
                          <a:ea typeface="Calibri" charset="0"/>
                          <a:cs typeface="Times New Roman" charset="0"/>
                        </a:rPr>
                        <a:t>Zero negative impact</a:t>
                      </a:r>
                      <a:br>
                        <a:rPr lang="en-GB" sz="1700" b="1"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because the goal </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doesn’t apply to </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this kind of business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90000"/>
                        </a:lnSpc>
                        <a:spcBef>
                          <a:spcPts val="300"/>
                        </a:spcBef>
                        <a:spcAft>
                          <a:spcPts val="0"/>
                        </a:spcAft>
                        <a:buClrTx/>
                        <a:buSzTx/>
                        <a:buFontTx/>
                        <a:buNone/>
                        <a:tabLst/>
                        <a:defRPr/>
                      </a:pPr>
                      <a:r>
                        <a:rPr lang="en-GB" sz="1700" b="1" kern="1200" baseline="0" dirty="0">
                          <a:solidFill>
                            <a:schemeClr val="tx1">
                              <a:lumMod val="50000"/>
                              <a:lumOff val="50000"/>
                            </a:schemeClr>
                          </a:solidFill>
                          <a:effectLst/>
                          <a:latin typeface="Calibri" charset="0"/>
                          <a:ea typeface="Calibri" charset="0"/>
                          <a:cs typeface="Times New Roman" charset="0"/>
                        </a:rPr>
                        <a:t>Zero risk</a:t>
                      </a:r>
                      <a:br>
                        <a:rPr lang="en-GB" sz="1700" b="1"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because the goal</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doesn’t apply to </a:t>
                      </a:r>
                      <a:br>
                        <a:rPr lang="en-GB" sz="1700" b="0" kern="1200" baseline="0" dirty="0">
                          <a:solidFill>
                            <a:schemeClr val="tx1">
                              <a:lumMod val="50000"/>
                              <a:lumOff val="50000"/>
                            </a:schemeClr>
                          </a:solidFill>
                          <a:effectLst/>
                          <a:latin typeface="Calibri" charset="0"/>
                          <a:ea typeface="Calibri" charset="0"/>
                          <a:cs typeface="Times New Roman" charset="0"/>
                        </a:rPr>
                      </a:br>
                      <a:r>
                        <a:rPr lang="en-GB" sz="1700" b="0" kern="1200" baseline="0" dirty="0">
                          <a:solidFill>
                            <a:schemeClr val="tx1">
                              <a:lumMod val="50000"/>
                              <a:lumOff val="50000"/>
                            </a:schemeClr>
                          </a:solidFill>
                          <a:effectLst/>
                          <a:latin typeface="Calibri" charset="0"/>
                          <a:ea typeface="Calibri" charset="0"/>
                          <a:cs typeface="Times New Roman" charset="0"/>
                        </a:rPr>
                        <a:t>this kind of business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7077165"/>
                  </a:ext>
                </a:extLst>
              </a:tr>
              <a:tr h="1114788">
                <a:tc>
                  <a:txBody>
                    <a:bodyPr/>
                    <a:lstStyle/>
                    <a:p>
                      <a:pPr marL="0" marR="0" algn="ctr">
                        <a:spcBef>
                          <a:spcPts val="300"/>
                        </a:spcBef>
                        <a:spcAft>
                          <a:spcPts val="0"/>
                        </a:spcAft>
                      </a:pPr>
                      <a:r>
                        <a:rPr lang="en-GB" sz="1600" dirty="0">
                          <a:solidFill>
                            <a:schemeClr val="tx1">
                              <a:lumMod val="50000"/>
                              <a:lumOff val="50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baseline="0" dirty="0">
                          <a:solidFill>
                            <a:schemeClr val="tx1">
                              <a:lumMod val="50000"/>
                              <a:lumOff val="50000"/>
                            </a:schemeClr>
                          </a:solidFill>
                          <a:effectLst/>
                          <a:latin typeface="Calibri" charset="0"/>
                          <a:ea typeface="Calibri" charset="0"/>
                          <a:cs typeface="Times New Roman" charset="0"/>
                        </a:rPr>
                        <a:t>Minor difficulty </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requires changes to internal policies and/or systems</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dirty="0">
                          <a:solidFill>
                            <a:schemeClr val="tx1">
                              <a:lumMod val="50000"/>
                              <a:lumOff val="50000"/>
                            </a:schemeClr>
                          </a:solidFill>
                          <a:effectLst/>
                          <a:latin typeface="Calibri" charset="0"/>
                          <a:ea typeface="Calibri" charset="0"/>
                          <a:cs typeface="Times New Roman" charset="0"/>
                        </a:rPr>
                        <a:t>Minor negative impact </a:t>
                      </a:r>
                    </a:p>
                    <a:p>
                      <a:pPr marL="0" marR="0" algn="ctr">
                        <a:lnSpc>
                          <a:spcPct val="90000"/>
                        </a:lnSpc>
                        <a:spcBef>
                          <a:spcPts val="300"/>
                        </a:spcBef>
                        <a:spcAft>
                          <a:spcPts val="0"/>
                        </a:spcAft>
                      </a:pPr>
                      <a:r>
                        <a:rPr lang="en-GB" sz="1700" dirty="0">
                          <a:solidFill>
                            <a:schemeClr val="tx1">
                              <a:lumMod val="50000"/>
                              <a:lumOff val="50000"/>
                            </a:schemeClr>
                          </a:solidFill>
                          <a:effectLst/>
                          <a:latin typeface="Calibri" charset="0"/>
                          <a:ea typeface="Calibri" charset="0"/>
                          <a:cs typeface="Times New Roman" charset="0"/>
                        </a:rPr>
                        <a:t>e.g. business growth would </a:t>
                      </a:r>
                      <a:br>
                        <a:rPr lang="en-GB" sz="1700" dirty="0">
                          <a:solidFill>
                            <a:schemeClr val="tx1">
                              <a:lumMod val="50000"/>
                              <a:lumOff val="50000"/>
                            </a:schemeClr>
                          </a:solidFill>
                          <a:effectLst/>
                          <a:latin typeface="Calibri" charset="0"/>
                          <a:ea typeface="Calibri" charset="0"/>
                          <a:cs typeface="Times New Roman" charset="0"/>
                        </a:rPr>
                      </a:br>
                      <a:r>
                        <a:rPr lang="en-GB" sz="1700" dirty="0">
                          <a:solidFill>
                            <a:schemeClr val="tx1">
                              <a:lumMod val="50000"/>
                              <a:lumOff val="50000"/>
                            </a:schemeClr>
                          </a:solidFill>
                          <a:effectLst/>
                          <a:latin typeface="Calibri" charset="0"/>
                          <a:ea typeface="Calibri" charset="0"/>
                          <a:cs typeface="Times New Roman" charset="0"/>
                        </a:rPr>
                        <a:t>likely result in moderate or no additional harm</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baseline="0" dirty="0">
                          <a:solidFill>
                            <a:schemeClr val="tx1">
                              <a:lumMod val="50000"/>
                              <a:lumOff val="50000"/>
                            </a:schemeClr>
                          </a:solidFill>
                          <a:effectLst/>
                          <a:latin typeface="Calibri" charset="0"/>
                          <a:ea typeface="Calibri" charset="0"/>
                          <a:cs typeface="Times New Roman" charset="0"/>
                        </a:rPr>
                        <a:t>Minor risk </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may result in some reputational damage or regulatory problems</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114788">
                <a:tc>
                  <a:txBody>
                    <a:bodyPr/>
                    <a:lstStyle/>
                    <a:p>
                      <a:pPr marL="0" marR="0" algn="ctr">
                        <a:spcBef>
                          <a:spcPts val="300"/>
                        </a:spcBef>
                        <a:spcAft>
                          <a:spcPts val="0"/>
                        </a:spcAft>
                      </a:pPr>
                      <a:r>
                        <a:rPr lang="en-GB" sz="1600" dirty="0">
                          <a:solidFill>
                            <a:schemeClr val="tx1">
                              <a:lumMod val="50000"/>
                              <a:lumOff val="50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baseline="0" dirty="0">
                          <a:solidFill>
                            <a:schemeClr val="tx1">
                              <a:lumMod val="50000"/>
                              <a:lumOff val="50000"/>
                            </a:schemeClr>
                          </a:solidFill>
                          <a:effectLst/>
                          <a:latin typeface="Calibri" charset="0"/>
                          <a:ea typeface="Calibri" charset="0"/>
                          <a:cs typeface="Times New Roman" charset="0"/>
                        </a:rPr>
                        <a:t>Significant difficulty</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requires changes to products, core processes, and/or business models</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dirty="0">
                          <a:solidFill>
                            <a:schemeClr val="tx1">
                              <a:lumMod val="50000"/>
                              <a:lumOff val="50000"/>
                            </a:schemeClr>
                          </a:solidFill>
                          <a:effectLst/>
                          <a:latin typeface="Calibri" charset="0"/>
                          <a:ea typeface="Calibri" charset="0"/>
                          <a:cs typeface="Times New Roman" charset="0"/>
                        </a:rPr>
                        <a:t>Significant</a:t>
                      </a:r>
                      <a:r>
                        <a:rPr lang="en-GB" sz="1700" b="1" baseline="0" dirty="0">
                          <a:solidFill>
                            <a:schemeClr val="tx1">
                              <a:lumMod val="50000"/>
                              <a:lumOff val="50000"/>
                            </a:schemeClr>
                          </a:solidFill>
                          <a:effectLst/>
                          <a:latin typeface="Calibri" charset="0"/>
                          <a:ea typeface="Calibri" charset="0"/>
                          <a:cs typeface="Times New Roman" charset="0"/>
                        </a:rPr>
                        <a:t> negative impact</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business growth would cause additional but moderate levels of harm</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dirty="0">
                          <a:solidFill>
                            <a:schemeClr val="tx1">
                              <a:lumMod val="50000"/>
                              <a:lumOff val="50000"/>
                            </a:schemeClr>
                          </a:solidFill>
                          <a:effectLst/>
                          <a:latin typeface="Calibri" charset="0"/>
                          <a:ea typeface="Calibri" charset="0"/>
                          <a:cs typeface="Times New Roman" charset="0"/>
                        </a:rPr>
                        <a:t>Significant risk</a:t>
                      </a:r>
                    </a:p>
                    <a:p>
                      <a:pPr marL="0" marR="0" algn="ctr">
                        <a:lnSpc>
                          <a:spcPct val="90000"/>
                        </a:lnSpc>
                        <a:spcBef>
                          <a:spcPts val="300"/>
                        </a:spcBef>
                        <a:spcAft>
                          <a:spcPts val="0"/>
                        </a:spcAft>
                      </a:pPr>
                      <a:r>
                        <a:rPr lang="en-GB" sz="1700" dirty="0">
                          <a:solidFill>
                            <a:schemeClr val="tx1">
                              <a:lumMod val="50000"/>
                              <a:lumOff val="50000"/>
                            </a:schemeClr>
                          </a:solidFill>
                          <a:effectLst/>
                          <a:latin typeface="Calibri" charset="0"/>
                          <a:ea typeface="Calibri" charset="0"/>
                          <a:cs typeface="Times New Roman" charset="0"/>
                        </a:rPr>
                        <a:t>e.g. may disrupt license to operate, resilience, and/or revenue streams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114788">
                <a:tc>
                  <a:txBody>
                    <a:bodyPr/>
                    <a:lstStyle/>
                    <a:p>
                      <a:pPr marL="0" marR="0" algn="ctr">
                        <a:spcBef>
                          <a:spcPts val="300"/>
                        </a:spcBef>
                        <a:spcAft>
                          <a:spcPts val="0"/>
                        </a:spcAft>
                      </a:pPr>
                      <a:r>
                        <a:rPr lang="en-GB" sz="1600" dirty="0">
                          <a:solidFill>
                            <a:schemeClr val="tx1">
                              <a:lumMod val="50000"/>
                              <a:lumOff val="50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dirty="0">
                          <a:solidFill>
                            <a:schemeClr val="tx1">
                              <a:lumMod val="50000"/>
                              <a:lumOff val="50000"/>
                            </a:schemeClr>
                          </a:solidFill>
                          <a:effectLst/>
                          <a:latin typeface="Calibri" charset="0"/>
                          <a:ea typeface="Calibri" charset="0"/>
                          <a:cs typeface="Times New Roman" charset="0"/>
                        </a:rPr>
                        <a:t>Major</a:t>
                      </a:r>
                      <a:r>
                        <a:rPr lang="en-GB" sz="1700" b="1" baseline="0" dirty="0">
                          <a:solidFill>
                            <a:schemeClr val="tx1">
                              <a:lumMod val="50000"/>
                              <a:lumOff val="50000"/>
                            </a:schemeClr>
                          </a:solidFill>
                          <a:effectLst/>
                          <a:latin typeface="Calibri" charset="0"/>
                          <a:ea typeface="Calibri" charset="0"/>
                          <a:cs typeface="Times New Roman" charset="0"/>
                        </a:rPr>
                        <a:t> difficulty</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requires regulatory</a:t>
                      </a:r>
                      <a:br>
                        <a:rPr lang="en-GB" sz="1700" baseline="0" dirty="0">
                          <a:solidFill>
                            <a:schemeClr val="tx1">
                              <a:lumMod val="50000"/>
                              <a:lumOff val="50000"/>
                            </a:schemeClr>
                          </a:solidFill>
                          <a:effectLst/>
                          <a:latin typeface="Calibri" charset="0"/>
                          <a:ea typeface="Calibri" charset="0"/>
                          <a:cs typeface="Times New Roman" charset="0"/>
                        </a:rPr>
                      </a:br>
                      <a:r>
                        <a:rPr lang="en-GB" sz="1700" baseline="0" dirty="0">
                          <a:solidFill>
                            <a:schemeClr val="tx1">
                              <a:lumMod val="50000"/>
                              <a:lumOff val="50000"/>
                            </a:schemeClr>
                          </a:solidFill>
                          <a:effectLst/>
                          <a:latin typeface="Calibri" charset="0"/>
                          <a:ea typeface="Calibri" charset="0"/>
                          <a:cs typeface="Times New Roman" charset="0"/>
                        </a:rPr>
                        <a:t>changes or technological breakthroughs</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baseline="0" dirty="0">
                          <a:solidFill>
                            <a:schemeClr val="tx1">
                              <a:lumMod val="50000"/>
                              <a:lumOff val="50000"/>
                            </a:schemeClr>
                          </a:solidFill>
                          <a:effectLst/>
                          <a:latin typeface="Calibri" charset="0"/>
                          <a:ea typeface="Calibri" charset="0"/>
                          <a:cs typeface="Times New Roman" charset="0"/>
                        </a:rPr>
                        <a:t>Major negative impact </a:t>
                      </a:r>
                    </a:p>
                    <a:p>
                      <a:pPr marL="0" marR="0" algn="ctr">
                        <a:lnSpc>
                          <a:spcPct val="90000"/>
                        </a:lnSpc>
                        <a:spcBef>
                          <a:spcPts val="300"/>
                        </a:spcBef>
                        <a:spcAft>
                          <a:spcPts val="0"/>
                        </a:spcAft>
                      </a:pPr>
                      <a:r>
                        <a:rPr lang="en-GB" sz="1700" baseline="0" dirty="0">
                          <a:solidFill>
                            <a:schemeClr val="tx1">
                              <a:lumMod val="50000"/>
                              <a:lumOff val="50000"/>
                            </a:schemeClr>
                          </a:solidFill>
                          <a:effectLst/>
                          <a:latin typeface="Calibri" charset="0"/>
                          <a:ea typeface="Calibri" charset="0"/>
                          <a:cs typeface="Times New Roman" charset="0"/>
                        </a:rPr>
                        <a:t>e.g. business growth would cause irreversible, ongoing, and/or high levels of harm</a:t>
                      </a:r>
                      <a:endParaRPr lang="en-GB" sz="1700" dirty="0">
                        <a:solidFill>
                          <a:schemeClr val="tx1">
                            <a:lumMod val="50000"/>
                            <a:lumOff val="50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90000"/>
                        </a:lnSpc>
                        <a:spcBef>
                          <a:spcPts val="300"/>
                        </a:spcBef>
                        <a:spcAft>
                          <a:spcPts val="0"/>
                        </a:spcAft>
                      </a:pPr>
                      <a:r>
                        <a:rPr lang="en-GB" sz="1700" b="1" dirty="0">
                          <a:solidFill>
                            <a:schemeClr val="tx1">
                              <a:lumMod val="50000"/>
                              <a:lumOff val="50000"/>
                            </a:schemeClr>
                          </a:solidFill>
                          <a:effectLst/>
                          <a:latin typeface="Calibri" charset="0"/>
                          <a:ea typeface="Calibri" charset="0"/>
                          <a:cs typeface="Times New Roman" charset="0"/>
                        </a:rPr>
                        <a:t>Major risk</a:t>
                      </a:r>
                    </a:p>
                    <a:p>
                      <a:pPr marL="0" marR="0" algn="ctr">
                        <a:lnSpc>
                          <a:spcPct val="90000"/>
                        </a:lnSpc>
                        <a:spcBef>
                          <a:spcPts val="300"/>
                        </a:spcBef>
                        <a:spcAft>
                          <a:spcPts val="0"/>
                        </a:spcAft>
                      </a:pPr>
                      <a:r>
                        <a:rPr lang="en-GB" sz="1700" dirty="0">
                          <a:solidFill>
                            <a:schemeClr val="tx1">
                              <a:lumMod val="50000"/>
                              <a:lumOff val="50000"/>
                            </a:schemeClr>
                          </a:solidFill>
                          <a:effectLst/>
                          <a:latin typeface="Calibri" charset="0"/>
                          <a:ea typeface="Calibri" charset="0"/>
                          <a:cs typeface="Times New Roman" charset="0"/>
                        </a:rPr>
                        <a:t>e.g. may undermine the long-term viability of the business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9548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079837903"/>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ensures that all its workers are treated fairly. Contracts between employer and employee afford individuals the basic protections, freedoms and rights expected in a prosperous and just society.</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BE12: Employees are subject to fair employment terms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A769AC99-64DB-104F-B707-6139619D0373}"/>
              </a:ext>
            </a:extLst>
          </p:cNvPr>
          <p:cNvSpPr>
            <a:spLocks noGrp="1"/>
          </p:cNvSpPr>
          <p:nvPr>
            <p:ph type="sldNum" sz="quarter" idx="4"/>
          </p:nvPr>
        </p:nvSpPr>
        <p:spPr/>
        <p:txBody>
          <a:bodyPr/>
          <a:lstStyle/>
          <a:p>
            <a:pPr algn="ctr"/>
            <a:fld id="{8F9449BD-D0D0-EB45-8F66-BA21FED04F66}" type="slidenum">
              <a:rPr lang="en-US" smtClean="0"/>
              <a:pPr algn="ctr"/>
              <a:t>50</a:t>
            </a:fld>
            <a:endParaRPr lang="en-US" dirty="0"/>
          </a:p>
        </p:txBody>
      </p:sp>
    </p:spTree>
    <p:extLst>
      <p:ext uri="{BB962C8B-B14F-4D97-AF65-F5344CB8AC3E}">
        <p14:creationId xmlns:p14="http://schemas.microsoft.com/office/powerpoint/2010/main" val="374225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ensures that all its workers are treated fairly. Contracts between employer and employee afford individuals the basic protections, freedoms and rights expected in a prosperous and just society.</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BE12: Employees are subject to fair employment terms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285895530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3"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600E8C56-708B-F043-95B9-57EBE4F64BEF}"/>
              </a:ext>
            </a:extLst>
          </p:cNvPr>
          <p:cNvSpPr>
            <a:spLocks noGrp="1"/>
          </p:cNvSpPr>
          <p:nvPr>
            <p:ph type="sldNum" sz="quarter" idx="4"/>
          </p:nvPr>
        </p:nvSpPr>
        <p:spPr/>
        <p:txBody>
          <a:bodyPr/>
          <a:lstStyle/>
          <a:p>
            <a:pPr algn="ctr"/>
            <a:fld id="{8F9449BD-D0D0-EB45-8F66-BA21FED04F66}" type="slidenum">
              <a:rPr lang="en-US" smtClean="0"/>
              <a:pPr algn="ctr"/>
              <a:t>51</a:t>
            </a:fld>
            <a:endParaRPr lang="en-US" dirty="0"/>
          </a:p>
        </p:txBody>
      </p:sp>
    </p:spTree>
    <p:extLst>
      <p:ext uri="{BB962C8B-B14F-4D97-AF65-F5344CB8AC3E}">
        <p14:creationId xmlns:p14="http://schemas.microsoft.com/office/powerpoint/2010/main" val="287330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proactively investigates and monitors key practices – such as recruitment, pay structures, hiring, performance assessment and promotions – to ensure that no discrimination occurs, however unintentional it may be.</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BE13: Employees are not subject to discrimination</a:t>
            </a:r>
            <a:br>
              <a:rPr lang="en-GB" dirty="0"/>
            </a:b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2921644061"/>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14C7DAD6-5198-8B4E-B667-503860BC7207}"/>
              </a:ext>
            </a:extLst>
          </p:cNvPr>
          <p:cNvSpPr>
            <a:spLocks noGrp="1"/>
          </p:cNvSpPr>
          <p:nvPr>
            <p:ph type="sldNum" sz="quarter" idx="4"/>
          </p:nvPr>
        </p:nvSpPr>
        <p:spPr/>
        <p:txBody>
          <a:bodyPr/>
          <a:lstStyle/>
          <a:p>
            <a:pPr algn="ctr"/>
            <a:fld id="{8F9449BD-D0D0-EB45-8F66-BA21FED04F66}" type="slidenum">
              <a:rPr lang="en-US" smtClean="0"/>
              <a:pPr algn="ctr"/>
              <a:t>52</a:t>
            </a:fld>
            <a:endParaRPr lang="en-US" dirty="0"/>
          </a:p>
        </p:txBody>
      </p:sp>
    </p:spTree>
    <p:extLst>
      <p:ext uri="{BB962C8B-B14F-4D97-AF65-F5344CB8AC3E}">
        <p14:creationId xmlns:p14="http://schemas.microsoft.com/office/powerpoint/2010/main" val="3048658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639515677"/>
              </p:ext>
            </p:extLst>
          </p:nvPr>
        </p:nvGraphicFramePr>
        <p:xfrm>
          <a:off x="6960096" y="260648"/>
          <a:ext cx="4724522" cy="1800200"/>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8413">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1787">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proactively investigates and monitors key practices – such as recruitment, pay structures, hiring, performance assessment and promotions – to ensure that no discrimination occurs, however unintentional it may be.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BE13: Employees are not subject to discrimination</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1233A580-C6F6-E54B-B0F4-F5E816159570}"/>
              </a:ext>
            </a:extLst>
          </p:cNvPr>
          <p:cNvSpPr>
            <a:spLocks noGrp="1"/>
          </p:cNvSpPr>
          <p:nvPr>
            <p:ph type="sldNum" sz="quarter" idx="4"/>
          </p:nvPr>
        </p:nvSpPr>
        <p:spPr/>
        <p:txBody>
          <a:bodyPr/>
          <a:lstStyle/>
          <a:p>
            <a:pPr algn="ctr"/>
            <a:fld id="{8F9449BD-D0D0-EB45-8F66-BA21FED04F66}" type="slidenum">
              <a:rPr lang="en-US" smtClean="0"/>
              <a:pPr algn="ctr"/>
              <a:t>53</a:t>
            </a:fld>
            <a:endParaRPr lang="en-US" dirty="0"/>
          </a:p>
        </p:txBody>
      </p:sp>
    </p:spTree>
    <p:extLst>
      <p:ext uri="{BB962C8B-B14F-4D97-AF65-F5344CB8AC3E}">
        <p14:creationId xmlns:p14="http://schemas.microsoft.com/office/powerpoint/2010/main" val="392444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proactively investigates and monitors key practices – such as recruitment, pay structures, hiring, performance assessment and promotions – to ensure that no discrimination occurs, however unintentional it may be.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BE13: Employees are not subject to discrimination</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39277941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i="0" u="none"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21BDE945-DACA-7B43-B123-A40DE8A0FAF3}"/>
              </a:ext>
            </a:extLst>
          </p:cNvPr>
          <p:cNvSpPr>
            <a:spLocks noGrp="1"/>
          </p:cNvSpPr>
          <p:nvPr>
            <p:ph type="sldNum" sz="quarter" idx="4"/>
          </p:nvPr>
        </p:nvSpPr>
        <p:spPr/>
        <p:txBody>
          <a:bodyPr/>
          <a:lstStyle/>
          <a:p>
            <a:pPr algn="ctr"/>
            <a:fld id="{8F9449BD-D0D0-EB45-8F66-BA21FED04F66}" type="slidenum">
              <a:rPr lang="en-US" smtClean="0"/>
              <a:pPr algn="ctr"/>
              <a:t>54</a:t>
            </a:fld>
            <a:endParaRPr lang="en-US" dirty="0"/>
          </a:p>
        </p:txBody>
      </p:sp>
    </p:spTree>
    <p:extLst>
      <p:ext uri="{BB962C8B-B14F-4D97-AF65-F5344CB8AC3E}">
        <p14:creationId xmlns:p14="http://schemas.microsoft.com/office/powerpoint/2010/main" val="3701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takes steps to minimize employee concerns, and implements processes and policies to identify and deal fairly with any issues that do arise.</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BE14: Employee concerns are actively solicited, impartially judged and transparently addressed</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lstStyle/>
          <a:p>
            <a:pPr>
              <a:lnSpc>
                <a:spcPct val="110000"/>
              </a:lnSpc>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3801063838"/>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spcBef>
                          <a:spcPts val="300"/>
                        </a:spcBef>
                        <a:spcAft>
                          <a:spcPts val="0"/>
                        </a:spcAft>
                      </a:pPr>
                      <a:endParaRPr lang="en-GB" sz="1600" kern="12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0315E8A0-6A0B-1A48-836C-408AB62034D0}"/>
              </a:ext>
            </a:extLst>
          </p:cNvPr>
          <p:cNvSpPr>
            <a:spLocks noGrp="1"/>
          </p:cNvSpPr>
          <p:nvPr>
            <p:ph type="sldNum" sz="quarter" idx="4"/>
          </p:nvPr>
        </p:nvSpPr>
        <p:spPr/>
        <p:txBody>
          <a:bodyPr/>
          <a:lstStyle/>
          <a:p>
            <a:pPr algn="ctr"/>
            <a:fld id="{8F9449BD-D0D0-EB45-8F66-BA21FED04F66}" type="slidenum">
              <a:rPr lang="en-US" smtClean="0"/>
              <a:pPr algn="ctr"/>
              <a:t>55</a:t>
            </a:fld>
            <a:endParaRPr lang="en-US" dirty="0"/>
          </a:p>
        </p:txBody>
      </p:sp>
    </p:spTree>
    <p:extLst>
      <p:ext uri="{BB962C8B-B14F-4D97-AF65-F5344CB8AC3E}">
        <p14:creationId xmlns:p14="http://schemas.microsoft.com/office/powerpoint/2010/main" val="75082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805128773"/>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kumimoji="0" lang="en-GB" sz="2400" b="0" i="0" u="none" strike="noStrike" kern="1200" cap="none" spc="0" normalizeH="0" baseline="0" noProof="0" dirty="0">
                        <a:ln>
                          <a:noFill/>
                        </a:ln>
                        <a:solidFill>
                          <a:srgbClr val="000000">
                            <a:lumMod val="65000"/>
                            <a:lumOff val="35000"/>
                          </a:srgbClr>
                        </a:solidFill>
                        <a:effectLst/>
                        <a:uLnTx/>
                        <a:uFillTx/>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takes steps to minimize employee concerns, and implements processes and policies to identify and deal fairly with any issues that do arise.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BE14: Employee concerns are actively solicited, impartially judged and transparently addressed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C13C9F07-D016-CC41-8151-06DC04A593C2}"/>
              </a:ext>
            </a:extLst>
          </p:cNvPr>
          <p:cNvSpPr>
            <a:spLocks noGrp="1"/>
          </p:cNvSpPr>
          <p:nvPr>
            <p:ph type="sldNum" sz="quarter" idx="4"/>
          </p:nvPr>
        </p:nvSpPr>
        <p:spPr/>
        <p:txBody>
          <a:bodyPr/>
          <a:lstStyle/>
          <a:p>
            <a:pPr algn="ctr"/>
            <a:fld id="{8F9449BD-D0D0-EB45-8F66-BA21FED04F66}" type="slidenum">
              <a:rPr lang="en-US" smtClean="0"/>
              <a:pPr algn="ctr"/>
              <a:t>56</a:t>
            </a:fld>
            <a:endParaRPr lang="en-US" dirty="0"/>
          </a:p>
        </p:txBody>
      </p:sp>
    </p:spTree>
    <p:extLst>
      <p:ext uri="{BB962C8B-B14F-4D97-AF65-F5344CB8AC3E}">
        <p14:creationId xmlns:p14="http://schemas.microsoft.com/office/powerpoint/2010/main" val="424657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takes steps to minimize employee concerns, and implements processes and policies to identify and deal fairly with any issues that do arise.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BE14: Employee concerns are actively solicited, impartially judged and transparently addressed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475577745"/>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D3A5F76D-2914-354B-AD13-5718862ED510}"/>
              </a:ext>
            </a:extLst>
          </p:cNvPr>
          <p:cNvSpPr>
            <a:spLocks noGrp="1"/>
          </p:cNvSpPr>
          <p:nvPr>
            <p:ph type="sldNum" sz="quarter" idx="4"/>
          </p:nvPr>
        </p:nvSpPr>
        <p:spPr/>
        <p:txBody>
          <a:bodyPr/>
          <a:lstStyle/>
          <a:p>
            <a:pPr algn="ctr"/>
            <a:fld id="{8F9449BD-D0D0-EB45-8F66-BA21FED04F66}" type="slidenum">
              <a:rPr lang="en-US" smtClean="0"/>
              <a:pPr algn="ctr"/>
              <a:t>57</a:t>
            </a:fld>
            <a:endParaRPr lang="en-US" dirty="0"/>
          </a:p>
        </p:txBody>
      </p:sp>
    </p:spTree>
    <p:extLst>
      <p:ext uri="{BB962C8B-B14F-4D97-AF65-F5344CB8AC3E}">
        <p14:creationId xmlns:p14="http://schemas.microsoft.com/office/powerpoint/2010/main" val="71117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a:xfrm>
            <a:off x="263349" y="655451"/>
            <a:ext cx="6696747" cy="1621421"/>
          </a:xfrm>
        </p:spPr>
        <p:txBody>
          <a:bodyPr/>
          <a:lstStyle/>
          <a:p>
            <a:pPr>
              <a:spcBef>
                <a:spcPts val="0"/>
              </a:spcBef>
            </a:pPr>
            <a:endParaRPr lang="en-GB" dirty="0"/>
          </a:p>
          <a:p>
            <a:pPr>
              <a:spcBef>
                <a:spcPts val="0"/>
              </a:spcBef>
            </a:pPr>
            <a:r>
              <a:rPr lang="en-GB" dirty="0"/>
              <a:t>A Future-Fit Business does all it can to help customers make responsible decisions regarding the purchase, use and (for physical goods) post-use processing of its products. In addition, it markets</a:t>
            </a:r>
            <a:br>
              <a:rPr lang="en-GB" dirty="0"/>
            </a:br>
            <a:r>
              <a:rPr lang="en-GB" dirty="0"/>
              <a:t>its products honestly and ethically to appropriate audiences.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BE15: Product communications are honest, ethical, and promote responsible use</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462835784"/>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A363259E-BB97-7943-AD33-DD293AA2285C}"/>
              </a:ext>
            </a:extLst>
          </p:cNvPr>
          <p:cNvSpPr>
            <a:spLocks noGrp="1"/>
          </p:cNvSpPr>
          <p:nvPr>
            <p:ph type="sldNum" sz="quarter" idx="4"/>
          </p:nvPr>
        </p:nvSpPr>
        <p:spPr/>
        <p:txBody>
          <a:bodyPr/>
          <a:lstStyle/>
          <a:p>
            <a:pPr algn="ctr"/>
            <a:fld id="{8F9449BD-D0D0-EB45-8F66-BA21FED04F66}" type="slidenum">
              <a:rPr lang="en-US" smtClean="0"/>
              <a:pPr algn="ctr"/>
              <a:t>58</a:t>
            </a:fld>
            <a:endParaRPr lang="en-US" dirty="0"/>
          </a:p>
        </p:txBody>
      </p:sp>
    </p:spTree>
    <p:extLst>
      <p:ext uri="{BB962C8B-B14F-4D97-AF65-F5344CB8AC3E}">
        <p14:creationId xmlns:p14="http://schemas.microsoft.com/office/powerpoint/2010/main" val="226315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340050935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BE15: Product communications are honest, ethical, and promote responsible use</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US"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 name="Text Placeholder 16">
            <a:extLst>
              <a:ext uri="{FF2B5EF4-FFF2-40B4-BE49-F238E27FC236}">
                <a16:creationId xmlns:a16="http://schemas.microsoft.com/office/drawing/2014/main" id="{25BF3BA1-A46D-9D42-BBBA-DBBB58A91EDA}"/>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does all it can to help customers make responsible decisions regarding the purchase, use and (for physical goods) post-use processing of its products. In addition, it markets</a:t>
            </a:r>
            <a:br>
              <a:rPr lang="en-GB" dirty="0"/>
            </a:br>
            <a:r>
              <a:rPr lang="en-GB" dirty="0"/>
              <a:t>its products honestly and ethically to appropriate audiences.</a:t>
            </a:r>
          </a:p>
        </p:txBody>
      </p:sp>
      <p:sp>
        <p:nvSpPr>
          <p:cNvPr id="3" name="Slide Number Placeholder 2">
            <a:extLst>
              <a:ext uri="{FF2B5EF4-FFF2-40B4-BE49-F238E27FC236}">
                <a16:creationId xmlns:a16="http://schemas.microsoft.com/office/drawing/2014/main" id="{82686A94-C02F-3944-9A5B-DF51B9ED4D96}"/>
              </a:ext>
            </a:extLst>
          </p:cNvPr>
          <p:cNvSpPr>
            <a:spLocks noGrp="1"/>
          </p:cNvSpPr>
          <p:nvPr>
            <p:ph type="sldNum" sz="quarter" idx="4"/>
          </p:nvPr>
        </p:nvSpPr>
        <p:spPr/>
        <p:txBody>
          <a:bodyPr/>
          <a:lstStyle/>
          <a:p>
            <a:pPr algn="ctr"/>
            <a:fld id="{8F9449BD-D0D0-EB45-8F66-BA21FED04F66}" type="slidenum">
              <a:rPr lang="en-US" smtClean="0"/>
              <a:pPr algn="ctr"/>
              <a:t>59</a:t>
            </a:fld>
            <a:endParaRPr lang="en-US" dirty="0"/>
          </a:p>
        </p:txBody>
      </p:sp>
    </p:spTree>
    <p:extLst>
      <p:ext uri="{BB962C8B-B14F-4D97-AF65-F5344CB8AC3E}">
        <p14:creationId xmlns:p14="http://schemas.microsoft.com/office/powerpoint/2010/main" val="2589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1BC7-0C32-8347-A820-01DAD088A09F}"/>
              </a:ext>
            </a:extLst>
          </p:cNvPr>
          <p:cNvSpPr>
            <a:spLocks noGrp="1"/>
          </p:cNvSpPr>
          <p:nvPr>
            <p:ph type="title"/>
          </p:nvPr>
        </p:nvSpPr>
        <p:spPr/>
        <p:txBody>
          <a:bodyPr/>
          <a:lstStyle/>
          <a:p>
            <a:r>
              <a:rPr lang="en-GB" sz="2800" dirty="0"/>
              <a:t>Step 2: Assess </a:t>
            </a:r>
            <a:r>
              <a:rPr lang="en-GB" sz="2800" u="sng" dirty="0"/>
              <a:t>alignment</a:t>
            </a:r>
            <a:r>
              <a:rPr lang="en-GB" sz="2800" dirty="0"/>
              <a:t> between current ambitions and Break-Even Goals</a:t>
            </a:r>
            <a:endParaRPr lang="en-US" sz="2800" dirty="0"/>
          </a:p>
        </p:txBody>
      </p:sp>
      <p:graphicFrame>
        <p:nvGraphicFramePr>
          <p:cNvPr id="3" name="Table 2">
            <a:extLst>
              <a:ext uri="{FF2B5EF4-FFF2-40B4-BE49-F238E27FC236}">
                <a16:creationId xmlns:a16="http://schemas.microsoft.com/office/drawing/2014/main" id="{E79FD283-D4C2-1A41-9228-5A8AF869F5BD}"/>
              </a:ext>
            </a:extLst>
          </p:cNvPr>
          <p:cNvGraphicFramePr>
            <a:graphicFrameLocks noGrp="1"/>
          </p:cNvGraphicFramePr>
          <p:nvPr>
            <p:extLst>
              <p:ext uri="{D42A27DB-BD31-4B8C-83A1-F6EECF244321}">
                <p14:modId xmlns:p14="http://schemas.microsoft.com/office/powerpoint/2010/main" val="1549828189"/>
              </p:ext>
            </p:extLst>
          </p:nvPr>
        </p:nvGraphicFramePr>
        <p:xfrm>
          <a:off x="1725635" y="1844824"/>
          <a:ext cx="8137371" cy="4392488"/>
        </p:xfrm>
        <a:graphic>
          <a:graphicData uri="http://schemas.openxmlformats.org/drawingml/2006/table">
            <a:tbl>
              <a:tblPr bandRow="1">
                <a:tableStyleId>{5C22544A-7EE6-4342-B048-85BDC9FD1C3A}</a:tableStyleId>
              </a:tblPr>
              <a:tblGrid>
                <a:gridCol w="5829051">
                  <a:extLst>
                    <a:ext uri="{9D8B030D-6E8A-4147-A177-3AD203B41FA5}">
                      <a16:colId xmlns:a16="http://schemas.microsoft.com/office/drawing/2014/main" val="20000"/>
                    </a:ext>
                  </a:extLst>
                </a:gridCol>
                <a:gridCol w="2308320">
                  <a:extLst>
                    <a:ext uri="{9D8B030D-6E8A-4147-A177-3AD203B41FA5}">
                      <a16:colId xmlns:a16="http://schemas.microsoft.com/office/drawing/2014/main" val="20001"/>
                    </a:ext>
                  </a:extLst>
                </a:gridCol>
              </a:tblGrid>
              <a:tr h="612068">
                <a:tc>
                  <a:txBody>
                    <a:bodyPr/>
                    <a:lstStyle/>
                    <a:p>
                      <a:pPr algn="ctr">
                        <a:spcAft>
                          <a:spcPts val="0"/>
                        </a:spcAft>
                      </a:pPr>
                      <a:r>
                        <a:rPr lang="en-US" sz="1600" b="1" dirty="0">
                          <a:solidFill>
                            <a:schemeClr val="bg1"/>
                          </a:solidFill>
                        </a:rPr>
                        <a:t>ALIGNMENT OF CURRENT AMBITIONS</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600" b="1" dirty="0">
                          <a:solidFill>
                            <a:schemeClr val="bg1"/>
                          </a:solidFill>
                        </a:rPr>
                        <a:t>ALIGNMENT LEVEL</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260140">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No Alignment</a:t>
                      </a:r>
                    </a:p>
                    <a:p>
                      <a:pPr marL="0" marR="0" algn="ctr">
                        <a:lnSpc>
                          <a:spcPct val="90000"/>
                        </a:lnSpc>
                        <a:spcBef>
                          <a:spcPts val="300"/>
                        </a:spcBef>
                        <a:spcAft>
                          <a:spcPts val="0"/>
                        </a:spcAft>
                      </a:pPr>
                      <a:r>
                        <a:rPr lang="en-GB" sz="1800" b="0" dirty="0">
                          <a:solidFill>
                            <a:schemeClr val="tx1">
                              <a:lumMod val="50000"/>
                              <a:lumOff val="50000"/>
                            </a:schemeClr>
                          </a:solidFill>
                          <a:effectLst/>
                          <a:latin typeface="Calibri" charset="0"/>
                          <a:ea typeface="Calibri" charset="0"/>
                          <a:cs typeface="Times New Roman" charset="0"/>
                        </a:rPr>
                        <a:t>Current commitments in this area either do not exist,</a:t>
                      </a:r>
                      <a:br>
                        <a:rPr lang="en-GB" sz="1800" b="0" dirty="0">
                          <a:solidFill>
                            <a:schemeClr val="tx1">
                              <a:lumMod val="50000"/>
                              <a:lumOff val="50000"/>
                            </a:schemeClr>
                          </a:solidFill>
                          <a:effectLst/>
                          <a:latin typeface="Calibri" charset="0"/>
                          <a:ea typeface="Calibri" charset="0"/>
                          <a:cs typeface="Times New Roman" charset="0"/>
                        </a:rPr>
                      </a:br>
                      <a:r>
                        <a:rPr lang="en-GB" sz="1800" b="0" dirty="0">
                          <a:solidFill>
                            <a:schemeClr val="tx1">
                              <a:lumMod val="50000"/>
                              <a:lumOff val="50000"/>
                            </a:schemeClr>
                          </a:solidFill>
                          <a:effectLst/>
                          <a:latin typeface="Calibri" charset="0"/>
                          <a:ea typeface="Calibri" charset="0"/>
                          <a:cs typeface="Times New Roman" charset="0"/>
                        </a:rPr>
                        <a:t>or are insufficiently aligned with critical requirements</a:t>
                      </a:r>
                      <a:br>
                        <a:rPr lang="en-GB" sz="1800" b="0" dirty="0">
                          <a:solidFill>
                            <a:schemeClr val="tx1">
                              <a:lumMod val="50000"/>
                              <a:lumOff val="50000"/>
                            </a:schemeClr>
                          </a:solidFill>
                          <a:effectLst/>
                          <a:latin typeface="Calibri" charset="0"/>
                          <a:ea typeface="Calibri" charset="0"/>
                          <a:cs typeface="Times New Roman" charset="0"/>
                        </a:rPr>
                      </a:br>
                      <a:r>
                        <a:rPr lang="en-GB" sz="1800" b="0" dirty="0">
                          <a:solidFill>
                            <a:schemeClr val="tx1">
                              <a:lumMod val="50000"/>
                              <a:lumOff val="50000"/>
                            </a:schemeClr>
                          </a:solidFill>
                          <a:effectLst/>
                          <a:latin typeface="Calibri" charset="0"/>
                          <a:ea typeface="Calibri" charset="0"/>
                          <a:cs typeface="Times New Roman" charset="0"/>
                        </a:rPr>
                        <a:t>for the company to reach future-fitness. </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200" dirty="0">
                          <a:solidFill>
                            <a:schemeClr val="tx1">
                              <a:lumMod val="50000"/>
                              <a:lumOff val="50000"/>
                            </a:schemeClr>
                          </a:solidFill>
                          <a:effectLst/>
                          <a:latin typeface="Calibri" charset="0"/>
                          <a:ea typeface="Calibri" charset="0"/>
                          <a:cs typeface="Times New Roman" charset="0"/>
                        </a:rPr>
                        <a:t>None</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60140">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Some Alignment</a:t>
                      </a:r>
                    </a:p>
                    <a:p>
                      <a:pPr marL="0" marR="0" algn="ctr">
                        <a:lnSpc>
                          <a:spcPct val="90000"/>
                        </a:lnSpc>
                        <a:spcBef>
                          <a:spcPts val="300"/>
                        </a:spcBef>
                        <a:spcAft>
                          <a:spcPts val="0"/>
                        </a:spcAft>
                      </a:pPr>
                      <a:r>
                        <a:rPr lang="en-GB" sz="1800" dirty="0">
                          <a:solidFill>
                            <a:schemeClr val="tx1">
                              <a:lumMod val="50000"/>
                              <a:lumOff val="50000"/>
                            </a:schemeClr>
                          </a:solidFill>
                          <a:effectLst/>
                          <a:latin typeface="Calibri" charset="0"/>
                          <a:ea typeface="Calibri" charset="0"/>
                          <a:cs typeface="Times New Roman" charset="0"/>
                        </a:rPr>
                        <a:t>Current commitments are somewhat aligned with</a:t>
                      </a:r>
                      <a:br>
                        <a:rPr lang="en-GB" sz="1800" dirty="0">
                          <a:solidFill>
                            <a:schemeClr val="tx1">
                              <a:lumMod val="50000"/>
                              <a:lumOff val="50000"/>
                            </a:schemeClr>
                          </a:solidFill>
                          <a:effectLst/>
                          <a:latin typeface="Calibri" charset="0"/>
                          <a:ea typeface="Calibri" charset="0"/>
                          <a:cs typeface="Times New Roman" charset="0"/>
                        </a:rPr>
                      </a:br>
                      <a:r>
                        <a:rPr lang="en-GB" sz="1800" dirty="0">
                          <a:solidFill>
                            <a:schemeClr val="tx1">
                              <a:lumMod val="50000"/>
                              <a:lumOff val="50000"/>
                            </a:schemeClr>
                          </a:solidFill>
                          <a:effectLst/>
                          <a:latin typeface="Calibri" charset="0"/>
                          <a:ea typeface="Calibri" charset="0"/>
                          <a:cs typeface="Times New Roman" charset="0"/>
                        </a:rPr>
                        <a:t>future-fitness, but serve only as a partial step toward them (e.g. targets are relevant only to parts of the business).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200" dirty="0">
                          <a:solidFill>
                            <a:schemeClr val="tx1">
                              <a:lumMod val="50000"/>
                              <a:lumOff val="50000"/>
                            </a:schemeClr>
                          </a:solidFill>
                          <a:effectLst/>
                          <a:latin typeface="Calibri" charset="0"/>
                          <a:ea typeface="Calibri" charset="0"/>
                          <a:cs typeface="Times New Roman" charset="0"/>
                        </a:rPr>
                        <a:t>Partial</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60140">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Full Alignment</a:t>
                      </a:r>
                    </a:p>
                    <a:p>
                      <a:pPr marL="0" marR="0" algn="ctr">
                        <a:lnSpc>
                          <a:spcPct val="90000"/>
                        </a:lnSpc>
                        <a:spcBef>
                          <a:spcPts val="300"/>
                        </a:spcBef>
                        <a:spcAft>
                          <a:spcPts val="0"/>
                        </a:spcAft>
                      </a:pPr>
                      <a:r>
                        <a:rPr lang="en-GB" sz="1800" b="0" dirty="0">
                          <a:solidFill>
                            <a:schemeClr val="tx1">
                              <a:lumMod val="50000"/>
                              <a:lumOff val="50000"/>
                            </a:schemeClr>
                          </a:solidFill>
                          <a:effectLst/>
                          <a:latin typeface="Calibri" charset="0"/>
                          <a:ea typeface="Calibri" charset="0"/>
                          <a:cs typeface="Times New Roman" charset="0"/>
                        </a:rPr>
                        <a:t>Current commitments are closely aligned with critical requirements, and – assuming actions live up to stated ambitions – are sufficient to reach future-fitness.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200" dirty="0">
                          <a:solidFill>
                            <a:schemeClr val="tx1">
                              <a:lumMod val="50000"/>
                              <a:lumOff val="50000"/>
                            </a:schemeClr>
                          </a:solidFill>
                          <a:effectLst/>
                          <a:latin typeface="Calibri" charset="0"/>
                          <a:ea typeface="Calibri" charset="0"/>
                          <a:cs typeface="Times New Roman" charset="0"/>
                        </a:rPr>
                        <a:t>Full</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26D0573E-D35A-B54B-BB7C-AD0071B79756}"/>
              </a:ext>
            </a:extLst>
          </p:cNvPr>
          <p:cNvSpPr/>
          <p:nvPr/>
        </p:nvSpPr>
        <p:spPr>
          <a:xfrm>
            <a:off x="266398" y="848906"/>
            <a:ext cx="11055843" cy="707886"/>
          </a:xfrm>
          <a:prstGeom prst="rect">
            <a:avLst/>
          </a:prstGeom>
        </p:spPr>
        <p:txBody>
          <a:bodyPr wrap="square">
            <a:spAutoFit/>
          </a:bodyPr>
          <a:lstStyle/>
          <a:p>
            <a:r>
              <a:rPr lang="en-GB" sz="2000" b="1" dirty="0">
                <a:solidFill>
                  <a:schemeClr val="bg1">
                    <a:lumMod val="50000"/>
                  </a:schemeClr>
                </a:solidFill>
              </a:rPr>
              <a:t>The second step is to determine how well [Company]’s existing publicly-stated commitments</a:t>
            </a:r>
            <a:br>
              <a:rPr lang="en-GB" sz="2000" b="1" dirty="0">
                <a:solidFill>
                  <a:schemeClr val="bg1">
                    <a:lumMod val="50000"/>
                  </a:schemeClr>
                </a:solidFill>
              </a:rPr>
            </a:br>
            <a:r>
              <a:rPr lang="en-GB" sz="2000" b="1" dirty="0">
                <a:solidFill>
                  <a:schemeClr val="bg1">
                    <a:lumMod val="50000"/>
                  </a:schemeClr>
                </a:solidFill>
              </a:rPr>
              <a:t>are aligned with the Break-Even Goals, as follows:</a:t>
            </a:r>
            <a:endParaRPr lang="en-GB" sz="2000" b="1" i="0" dirty="0">
              <a:solidFill>
                <a:schemeClr val="bg1">
                  <a:lumMod val="50000"/>
                </a:schemeClr>
              </a:solidFill>
              <a:effectLst/>
            </a:endParaRPr>
          </a:p>
        </p:txBody>
      </p:sp>
      <p:sp>
        <p:nvSpPr>
          <p:cNvPr id="5" name="Slide Number Placeholder 4">
            <a:extLst>
              <a:ext uri="{FF2B5EF4-FFF2-40B4-BE49-F238E27FC236}">
                <a16:creationId xmlns:a16="http://schemas.microsoft.com/office/drawing/2014/main" id="{426AE82C-0070-754F-8BB8-C5CEC5A15B76}"/>
              </a:ext>
            </a:extLst>
          </p:cNvPr>
          <p:cNvSpPr>
            <a:spLocks noGrp="1"/>
          </p:cNvSpPr>
          <p:nvPr>
            <p:ph type="sldNum" sz="quarter" idx="4"/>
          </p:nvPr>
        </p:nvSpPr>
        <p:spPr/>
        <p:txBody>
          <a:bodyPr/>
          <a:lstStyle/>
          <a:p>
            <a:pPr algn="ctr"/>
            <a:fld id="{8F9449BD-D0D0-EB45-8F66-BA21FED04F66}" type="slidenum">
              <a:rPr lang="en-US" smtClean="0"/>
              <a:pPr algn="ctr"/>
              <a:t>6</a:t>
            </a:fld>
            <a:endParaRPr lang="en-US" dirty="0"/>
          </a:p>
        </p:txBody>
      </p:sp>
    </p:spTree>
    <p:extLst>
      <p:ext uri="{BB962C8B-B14F-4D97-AF65-F5344CB8AC3E}">
        <p14:creationId xmlns:p14="http://schemas.microsoft.com/office/powerpoint/2010/main" val="58507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a:xfrm>
            <a:off x="263349" y="655451"/>
            <a:ext cx="6806523" cy="1621421"/>
          </a:xfrm>
        </p:spPr>
        <p:txBody>
          <a:bodyPr/>
          <a:lstStyle/>
          <a:p>
            <a:pPr>
              <a:spcBef>
                <a:spcPts val="0"/>
              </a:spcBef>
            </a:pPr>
            <a:endParaRPr lang="en-GB" dirty="0"/>
          </a:p>
          <a:p>
            <a:pPr>
              <a:spcBef>
                <a:spcPts val="0"/>
              </a:spcBef>
            </a:pPr>
            <a:r>
              <a:rPr lang="en-GB" dirty="0"/>
              <a:t>A Future-Fit Business does all it can to help customers make responsible decisions regarding the purchase, use and (for physical goods) post-use processing of its products. In addition, it markets</a:t>
            </a:r>
            <a:br>
              <a:rPr lang="en-GB" dirty="0"/>
            </a:br>
            <a:r>
              <a:rPr lang="en-GB" dirty="0"/>
              <a:t>its products honestly and ethically to appropriate audiences.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BE15: Product communications are honest, ethical, and promote responsible use</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965778581"/>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40801B3C-4884-0847-8287-3D92A6805A39}"/>
              </a:ext>
            </a:extLst>
          </p:cNvPr>
          <p:cNvSpPr>
            <a:spLocks noGrp="1"/>
          </p:cNvSpPr>
          <p:nvPr>
            <p:ph type="sldNum" sz="quarter" idx="4"/>
          </p:nvPr>
        </p:nvSpPr>
        <p:spPr/>
        <p:txBody>
          <a:bodyPr/>
          <a:lstStyle/>
          <a:p>
            <a:pPr algn="ctr"/>
            <a:fld id="{8F9449BD-D0D0-EB45-8F66-BA21FED04F66}" type="slidenum">
              <a:rPr lang="en-US" smtClean="0"/>
              <a:pPr algn="ctr"/>
              <a:t>60</a:t>
            </a:fld>
            <a:endParaRPr lang="en-US" dirty="0"/>
          </a:p>
        </p:txBody>
      </p:sp>
    </p:spTree>
    <p:extLst>
      <p:ext uri="{BB962C8B-B14F-4D97-AF65-F5344CB8AC3E}">
        <p14:creationId xmlns:p14="http://schemas.microsoft.com/office/powerpoint/2010/main" val="107747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gives a voice to its customers by actively soliciting any concerns they have, impartially investigating them,</a:t>
            </a:r>
            <a:br>
              <a:rPr lang="en-GB" dirty="0"/>
            </a:br>
            <a:r>
              <a:rPr lang="en-GB" dirty="0"/>
              <a:t>and fairly and transparently acting to address legitimate grievances.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BE16: Product concerns are actively solicited,</a:t>
            </a:r>
            <a:br>
              <a:rPr lang="en-GB" dirty="0"/>
            </a:br>
            <a:r>
              <a:rPr lang="en-GB" dirty="0"/>
              <a:t>impartially judged and transparently addressed</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154263890"/>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1AA00DB4-4B70-604A-998D-1574B96E910C}"/>
              </a:ext>
            </a:extLst>
          </p:cNvPr>
          <p:cNvSpPr>
            <a:spLocks noGrp="1"/>
          </p:cNvSpPr>
          <p:nvPr>
            <p:ph type="sldNum" sz="quarter" idx="4"/>
          </p:nvPr>
        </p:nvSpPr>
        <p:spPr/>
        <p:txBody>
          <a:bodyPr/>
          <a:lstStyle/>
          <a:p>
            <a:pPr algn="ctr"/>
            <a:fld id="{8F9449BD-D0D0-EB45-8F66-BA21FED04F66}" type="slidenum">
              <a:rPr lang="en-US" smtClean="0"/>
              <a:pPr algn="ctr"/>
              <a:t>61</a:t>
            </a:fld>
            <a:endParaRPr lang="en-US" dirty="0"/>
          </a:p>
        </p:txBody>
      </p:sp>
    </p:spTree>
    <p:extLst>
      <p:ext uri="{BB962C8B-B14F-4D97-AF65-F5344CB8AC3E}">
        <p14:creationId xmlns:p14="http://schemas.microsoft.com/office/powerpoint/2010/main" val="4039423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22153417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gives a voice to its customers by actively soliciting any concerns they have, impartially investigating them,</a:t>
            </a:r>
            <a:br>
              <a:rPr lang="en-GB" dirty="0"/>
            </a:br>
            <a:r>
              <a:rPr lang="en-GB" dirty="0"/>
              <a:t>and fairly and transparently acting to address legitimate grievances.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BE16: Product concerns are actively solicited,</a:t>
            </a:r>
            <a:br>
              <a:rPr lang="en-GB" dirty="0"/>
            </a:br>
            <a:r>
              <a:rPr lang="en-GB" dirty="0"/>
              <a:t>impartially judged and transparently addressed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DB42A7BB-FFFC-6F43-AD7C-F526944959F6}"/>
              </a:ext>
            </a:extLst>
          </p:cNvPr>
          <p:cNvSpPr>
            <a:spLocks noGrp="1"/>
          </p:cNvSpPr>
          <p:nvPr>
            <p:ph type="sldNum" sz="quarter" idx="4"/>
          </p:nvPr>
        </p:nvSpPr>
        <p:spPr/>
        <p:txBody>
          <a:bodyPr/>
          <a:lstStyle/>
          <a:p>
            <a:pPr algn="ctr"/>
            <a:fld id="{8F9449BD-D0D0-EB45-8F66-BA21FED04F66}" type="slidenum">
              <a:rPr lang="en-US" smtClean="0"/>
              <a:pPr algn="ctr"/>
              <a:t>62</a:t>
            </a:fld>
            <a:endParaRPr lang="en-US" dirty="0"/>
          </a:p>
        </p:txBody>
      </p:sp>
    </p:spTree>
    <p:extLst>
      <p:ext uri="{BB962C8B-B14F-4D97-AF65-F5344CB8AC3E}">
        <p14:creationId xmlns:p14="http://schemas.microsoft.com/office/powerpoint/2010/main" val="2178531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gives a voice to its customers by actively soliciting any concerns they have, impartially investigating them,</a:t>
            </a:r>
            <a:br>
              <a:rPr lang="en-GB" dirty="0"/>
            </a:br>
            <a:r>
              <a:rPr lang="en-GB" dirty="0"/>
              <a:t>and fairly and transparently acting to address legitimate grievances.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BE16: Product concerns are actively solicited,</a:t>
            </a:r>
            <a:br>
              <a:rPr lang="en-GB" dirty="0"/>
            </a:br>
            <a:r>
              <a:rPr lang="en-GB" dirty="0"/>
              <a:t>impartially judged and transparently addressed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US"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521536169"/>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3"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EC4CD255-1342-C34B-B325-6C97E0185118}"/>
              </a:ext>
            </a:extLst>
          </p:cNvPr>
          <p:cNvSpPr>
            <a:spLocks noGrp="1"/>
          </p:cNvSpPr>
          <p:nvPr>
            <p:ph type="sldNum" sz="quarter" idx="4"/>
          </p:nvPr>
        </p:nvSpPr>
        <p:spPr/>
        <p:txBody>
          <a:bodyPr/>
          <a:lstStyle/>
          <a:p>
            <a:pPr algn="ctr"/>
            <a:fld id="{8F9449BD-D0D0-EB45-8F66-BA21FED04F66}" type="slidenum">
              <a:rPr lang="en-US" smtClean="0"/>
              <a:pPr algn="ctr"/>
              <a:t>63</a:t>
            </a:fld>
            <a:endParaRPr lang="en-US" dirty="0"/>
          </a:p>
        </p:txBody>
      </p:sp>
    </p:spTree>
    <p:extLst>
      <p:ext uri="{BB962C8B-B14F-4D97-AF65-F5344CB8AC3E}">
        <p14:creationId xmlns:p14="http://schemas.microsoft.com/office/powerpoint/2010/main" val="139209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r>
              <a:rPr lang="en-GB" dirty="0"/>
              <a:t>A Future-Fit Business ensures all of the goods and services it offers are completely benign to people and nature, both as a result of their use and (in the case of physical goods) at their end of life.</a:t>
            </a:r>
          </a:p>
          <a:p>
            <a:pPr>
              <a:spcBef>
                <a:spcPts val="0"/>
              </a:spcBef>
            </a:pPr>
            <a:endParaRPr lang="en-GB" dirty="0"/>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BE17: Products do not harm people or the environment</a:t>
            </a:r>
            <a:br>
              <a:rPr lang="en-GB" dirty="0"/>
            </a:b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endParaRPr lang="en-US" dirty="0"/>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b="1"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940256025"/>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A50E0853-869C-2B41-8AF2-8E23CB2A6090}"/>
              </a:ext>
            </a:extLst>
          </p:cNvPr>
          <p:cNvSpPr>
            <a:spLocks noGrp="1"/>
          </p:cNvSpPr>
          <p:nvPr>
            <p:ph type="sldNum" sz="quarter" idx="4"/>
          </p:nvPr>
        </p:nvSpPr>
        <p:spPr/>
        <p:txBody>
          <a:bodyPr/>
          <a:lstStyle/>
          <a:p>
            <a:pPr algn="ctr"/>
            <a:fld id="{8F9449BD-D0D0-EB45-8F66-BA21FED04F66}" type="slidenum">
              <a:rPr lang="en-US" smtClean="0"/>
              <a:pPr algn="ctr"/>
              <a:t>64</a:t>
            </a:fld>
            <a:endParaRPr lang="en-US" dirty="0"/>
          </a:p>
        </p:txBody>
      </p:sp>
    </p:spTree>
    <p:extLst>
      <p:ext uri="{BB962C8B-B14F-4D97-AF65-F5344CB8AC3E}">
        <p14:creationId xmlns:p14="http://schemas.microsoft.com/office/powerpoint/2010/main" val="46265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2931020500"/>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rgbClr val="FF0000"/>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r>
              <a:rPr lang="en-GB" dirty="0"/>
              <a:t>A Future-Fit Business ensures all of the goods and services it offers are completely benign to people and nature, both as a result of their use and (in the case of physical goods) at their end of life.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BE17: Products do not harm people or the environment</a:t>
            </a:r>
            <a:br>
              <a:rPr lang="en-GB" dirty="0"/>
            </a:b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892EEA05-A767-1948-AEC6-1884C07EA707}"/>
              </a:ext>
            </a:extLst>
          </p:cNvPr>
          <p:cNvSpPr>
            <a:spLocks noGrp="1"/>
          </p:cNvSpPr>
          <p:nvPr>
            <p:ph type="sldNum" sz="quarter" idx="4"/>
          </p:nvPr>
        </p:nvSpPr>
        <p:spPr/>
        <p:txBody>
          <a:bodyPr/>
          <a:lstStyle/>
          <a:p>
            <a:pPr algn="ctr"/>
            <a:fld id="{8F9449BD-D0D0-EB45-8F66-BA21FED04F66}" type="slidenum">
              <a:rPr lang="en-US" smtClean="0"/>
              <a:pPr algn="ctr"/>
              <a:t>65</a:t>
            </a:fld>
            <a:endParaRPr lang="en-US" dirty="0"/>
          </a:p>
        </p:txBody>
      </p:sp>
    </p:spTree>
    <p:extLst>
      <p:ext uri="{BB962C8B-B14F-4D97-AF65-F5344CB8AC3E}">
        <p14:creationId xmlns:p14="http://schemas.microsoft.com/office/powerpoint/2010/main" val="128031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r>
              <a:rPr lang="en-GB" dirty="0"/>
              <a:t>A Future-Fit Business ensures all of the goods and services it offers are completely benign to people and nature, both as a result of their use and (in the case of physical goods) at their end of life.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BE17: Products do not harm people or the environment</a:t>
            </a:r>
            <a:br>
              <a:rPr lang="en-GB" dirty="0"/>
            </a:b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695137"/>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867657424"/>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83D8B894-8E2D-F447-8F50-8AA7BC23E751}"/>
              </a:ext>
            </a:extLst>
          </p:cNvPr>
          <p:cNvSpPr>
            <a:spLocks noGrp="1"/>
          </p:cNvSpPr>
          <p:nvPr>
            <p:ph type="sldNum" sz="quarter" idx="4"/>
          </p:nvPr>
        </p:nvSpPr>
        <p:spPr/>
        <p:txBody>
          <a:bodyPr/>
          <a:lstStyle/>
          <a:p>
            <a:pPr algn="ctr"/>
            <a:fld id="{8F9449BD-D0D0-EB45-8F66-BA21FED04F66}" type="slidenum">
              <a:rPr lang="en-US" smtClean="0"/>
              <a:pPr algn="ctr"/>
              <a:t>66</a:t>
            </a:fld>
            <a:endParaRPr lang="en-US" dirty="0"/>
          </a:p>
        </p:txBody>
      </p:sp>
    </p:spTree>
    <p:extLst>
      <p:ext uri="{BB962C8B-B14F-4D97-AF65-F5344CB8AC3E}">
        <p14:creationId xmlns:p14="http://schemas.microsoft.com/office/powerpoint/2010/main" val="197898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sells no goods or services that emit</a:t>
            </a:r>
            <a:br>
              <a:rPr lang="en-GB" dirty="0"/>
            </a:br>
            <a:r>
              <a:rPr lang="en-GB" dirty="0"/>
              <a:t>greenhouse gases as a direct consequence of their use.</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BE18: Products emit no greenhouse gases</a:t>
            </a:r>
            <a:br>
              <a:rPr lang="en-GB" dirty="0"/>
            </a:b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58098026"/>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E231D872-0CEF-B642-A10C-34B9A7A4CEA7}"/>
              </a:ext>
            </a:extLst>
          </p:cNvPr>
          <p:cNvSpPr>
            <a:spLocks noGrp="1"/>
          </p:cNvSpPr>
          <p:nvPr>
            <p:ph type="sldNum" sz="quarter" idx="4"/>
          </p:nvPr>
        </p:nvSpPr>
        <p:spPr/>
        <p:txBody>
          <a:bodyPr/>
          <a:lstStyle/>
          <a:p>
            <a:pPr algn="ctr"/>
            <a:fld id="{8F9449BD-D0D0-EB45-8F66-BA21FED04F66}" type="slidenum">
              <a:rPr lang="en-US" smtClean="0"/>
              <a:pPr algn="ctr"/>
              <a:t>67</a:t>
            </a:fld>
            <a:endParaRPr lang="en-US" dirty="0"/>
          </a:p>
        </p:txBody>
      </p:sp>
    </p:spTree>
    <p:extLst>
      <p:ext uri="{BB962C8B-B14F-4D97-AF65-F5344CB8AC3E}">
        <p14:creationId xmlns:p14="http://schemas.microsoft.com/office/powerpoint/2010/main" val="335555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4058258702"/>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sells no goods or services that emit</a:t>
            </a:r>
            <a:br>
              <a:rPr lang="en-GB" dirty="0"/>
            </a:br>
            <a:r>
              <a:rPr lang="en-GB" dirty="0"/>
              <a:t>greenhouse gases as a direct consequence of their use.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BE18: Products emit no greenhouse gases</a:t>
            </a:r>
            <a:br>
              <a:rPr lang="en-GB" dirty="0"/>
            </a:b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b="1"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B06468D4-A370-B84B-823C-B2B52F7009C1}"/>
              </a:ext>
            </a:extLst>
          </p:cNvPr>
          <p:cNvSpPr>
            <a:spLocks noGrp="1"/>
          </p:cNvSpPr>
          <p:nvPr>
            <p:ph type="sldNum" sz="quarter" idx="4"/>
          </p:nvPr>
        </p:nvSpPr>
        <p:spPr/>
        <p:txBody>
          <a:bodyPr/>
          <a:lstStyle/>
          <a:p>
            <a:pPr algn="ctr"/>
            <a:fld id="{8F9449BD-D0D0-EB45-8F66-BA21FED04F66}" type="slidenum">
              <a:rPr lang="en-US" smtClean="0"/>
              <a:pPr algn="ctr"/>
              <a:t>68</a:t>
            </a:fld>
            <a:endParaRPr lang="en-US" dirty="0"/>
          </a:p>
        </p:txBody>
      </p:sp>
    </p:spTree>
    <p:extLst>
      <p:ext uri="{BB962C8B-B14F-4D97-AF65-F5344CB8AC3E}">
        <p14:creationId xmlns:p14="http://schemas.microsoft.com/office/powerpoint/2010/main" val="372767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sells no goods or services that emit</a:t>
            </a:r>
            <a:br>
              <a:rPr lang="en-GB" dirty="0"/>
            </a:br>
            <a:r>
              <a:rPr lang="en-GB" dirty="0"/>
              <a:t>greenhouse gases as a direct consequence of their use.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BE18: Products emit no greenhouse gases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80158703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14325924-0D38-FC41-BB06-F0D97897B1BB}"/>
              </a:ext>
            </a:extLst>
          </p:cNvPr>
          <p:cNvSpPr>
            <a:spLocks noGrp="1"/>
          </p:cNvSpPr>
          <p:nvPr>
            <p:ph type="sldNum" sz="quarter" idx="4"/>
          </p:nvPr>
        </p:nvSpPr>
        <p:spPr/>
        <p:txBody>
          <a:bodyPr/>
          <a:lstStyle/>
          <a:p>
            <a:pPr algn="ctr"/>
            <a:fld id="{8F9449BD-D0D0-EB45-8F66-BA21FED04F66}" type="slidenum">
              <a:rPr lang="en-US" smtClean="0"/>
              <a:pPr algn="ctr"/>
              <a:t>69</a:t>
            </a:fld>
            <a:endParaRPr lang="en-US" dirty="0"/>
          </a:p>
        </p:txBody>
      </p:sp>
    </p:spTree>
    <p:extLst>
      <p:ext uri="{BB962C8B-B14F-4D97-AF65-F5344CB8AC3E}">
        <p14:creationId xmlns:p14="http://schemas.microsoft.com/office/powerpoint/2010/main" val="429155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79FD283-D4C2-1A41-9228-5A8AF869F5BD}"/>
              </a:ext>
            </a:extLst>
          </p:cNvPr>
          <p:cNvGraphicFramePr>
            <a:graphicFrameLocks noGrp="1"/>
          </p:cNvGraphicFramePr>
          <p:nvPr>
            <p:extLst>
              <p:ext uri="{D42A27DB-BD31-4B8C-83A1-F6EECF244321}">
                <p14:modId xmlns:p14="http://schemas.microsoft.com/office/powerpoint/2010/main" val="1262722828"/>
              </p:ext>
            </p:extLst>
          </p:nvPr>
        </p:nvGraphicFramePr>
        <p:xfrm>
          <a:off x="1725635" y="1844824"/>
          <a:ext cx="8137371" cy="4392489"/>
        </p:xfrm>
        <a:graphic>
          <a:graphicData uri="http://schemas.openxmlformats.org/drawingml/2006/table">
            <a:tbl>
              <a:tblPr bandRow="1">
                <a:tableStyleId>{5C22544A-7EE6-4342-B048-85BDC9FD1C3A}</a:tableStyleId>
              </a:tblPr>
              <a:tblGrid>
                <a:gridCol w="5829051">
                  <a:extLst>
                    <a:ext uri="{9D8B030D-6E8A-4147-A177-3AD203B41FA5}">
                      <a16:colId xmlns:a16="http://schemas.microsoft.com/office/drawing/2014/main" val="20000"/>
                    </a:ext>
                  </a:extLst>
                </a:gridCol>
                <a:gridCol w="2308320">
                  <a:extLst>
                    <a:ext uri="{9D8B030D-6E8A-4147-A177-3AD203B41FA5}">
                      <a16:colId xmlns:a16="http://schemas.microsoft.com/office/drawing/2014/main" val="20001"/>
                    </a:ext>
                  </a:extLst>
                </a:gridCol>
              </a:tblGrid>
              <a:tr h="607417">
                <a:tc>
                  <a:txBody>
                    <a:bodyPr/>
                    <a:lstStyle/>
                    <a:p>
                      <a:pPr algn="ctr">
                        <a:spcAft>
                          <a:spcPts val="0"/>
                        </a:spcAft>
                      </a:pPr>
                      <a:r>
                        <a:rPr lang="en-US" sz="1600" b="1" dirty="0">
                          <a:solidFill>
                            <a:schemeClr val="bg1"/>
                          </a:solidFill>
                        </a:rPr>
                        <a:t>ACTION NEEDED TO ACHIEVE FUTURE-FITNESS</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600" b="1" dirty="0">
                          <a:solidFill>
                            <a:schemeClr val="bg1"/>
                          </a:solidFill>
                        </a:rPr>
                        <a:t>PRIORITY</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946268">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Maintain course</a:t>
                      </a:r>
                    </a:p>
                    <a:p>
                      <a:pPr marL="0" marR="0" algn="ctr">
                        <a:lnSpc>
                          <a:spcPct val="90000"/>
                        </a:lnSpc>
                        <a:spcBef>
                          <a:spcPts val="300"/>
                        </a:spcBef>
                        <a:spcAft>
                          <a:spcPts val="0"/>
                        </a:spcAft>
                      </a:pPr>
                      <a:r>
                        <a:rPr lang="en-GB" sz="1800" b="0" dirty="0">
                          <a:solidFill>
                            <a:schemeClr val="tx1">
                              <a:lumMod val="50000"/>
                              <a:lumOff val="50000"/>
                            </a:schemeClr>
                          </a:solidFill>
                          <a:effectLst/>
                          <a:latin typeface="Calibri" charset="0"/>
                          <a:ea typeface="Calibri" charset="0"/>
                          <a:cs typeface="Times New Roman" charset="0"/>
                        </a:rPr>
                        <a:t>Continue taking action in pursuit of existing ambitions,</a:t>
                      </a:r>
                      <a:br>
                        <a:rPr lang="en-GB" sz="1800" b="0" dirty="0">
                          <a:solidFill>
                            <a:schemeClr val="tx1">
                              <a:lumMod val="50000"/>
                              <a:lumOff val="50000"/>
                            </a:schemeClr>
                          </a:solidFill>
                          <a:effectLst/>
                          <a:latin typeface="Calibri" charset="0"/>
                          <a:ea typeface="Calibri" charset="0"/>
                          <a:cs typeface="Times New Roman" charset="0"/>
                        </a:rPr>
                      </a:br>
                      <a:r>
                        <a:rPr lang="en-GB" sz="1800" b="0" dirty="0">
                          <a:solidFill>
                            <a:schemeClr val="tx1">
                              <a:lumMod val="50000"/>
                              <a:lumOff val="50000"/>
                            </a:schemeClr>
                          </a:solidFill>
                          <a:effectLst/>
                          <a:latin typeface="Calibri" charset="0"/>
                          <a:ea typeface="Calibri" charset="0"/>
                          <a:cs typeface="Times New Roman" charset="0"/>
                        </a:rPr>
                        <a:t>which are on a trajectory to future-fitness.</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800" dirty="0">
                          <a:solidFill>
                            <a:schemeClr val="accent1"/>
                          </a:solidFill>
                          <a:effectLst/>
                          <a:latin typeface="Calibri" charset="0"/>
                          <a:ea typeface="Calibri" charset="0"/>
                          <a:cs typeface="Times New Roman" charset="0"/>
                        </a:rPr>
                        <a:t>◉</a:t>
                      </a:r>
                      <a:r>
                        <a:rPr lang="en-GB" sz="2800" dirty="0">
                          <a:solidFill>
                            <a:schemeClr val="bg1">
                              <a:lumMod val="75000"/>
                            </a:schemeClr>
                          </a:solidFill>
                          <a:effectLst/>
                          <a:latin typeface="Calibri" charset="0"/>
                          <a:ea typeface="Calibri" charset="0"/>
                          <a:cs typeface="Times New Roman" charset="0"/>
                        </a:rPr>
                        <a: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46268">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Adjust course</a:t>
                      </a:r>
                    </a:p>
                    <a:p>
                      <a:pPr marL="0" marR="0" algn="ctr">
                        <a:lnSpc>
                          <a:spcPct val="90000"/>
                        </a:lnSpc>
                        <a:spcBef>
                          <a:spcPts val="300"/>
                        </a:spcBef>
                        <a:spcAft>
                          <a:spcPts val="0"/>
                        </a:spcAft>
                      </a:pPr>
                      <a:r>
                        <a:rPr lang="en-GB" sz="1800" dirty="0">
                          <a:solidFill>
                            <a:schemeClr val="tx1">
                              <a:lumMod val="50000"/>
                              <a:lumOff val="50000"/>
                            </a:schemeClr>
                          </a:solidFill>
                          <a:effectLst/>
                          <a:latin typeface="Calibri" charset="0"/>
                          <a:ea typeface="Calibri" charset="0"/>
                          <a:cs typeface="Times New Roman" charset="0"/>
                        </a:rPr>
                        <a:t>Make minor modifications (e.g. to processes, policies,</a:t>
                      </a:r>
                      <a:br>
                        <a:rPr lang="en-GB" sz="1800" dirty="0">
                          <a:solidFill>
                            <a:schemeClr val="tx1">
                              <a:lumMod val="50000"/>
                              <a:lumOff val="50000"/>
                            </a:schemeClr>
                          </a:solidFill>
                          <a:effectLst/>
                          <a:latin typeface="Calibri" charset="0"/>
                          <a:ea typeface="Calibri" charset="0"/>
                          <a:cs typeface="Times New Roman" charset="0"/>
                        </a:rPr>
                      </a:br>
                      <a:r>
                        <a:rPr lang="en-GB" sz="1800" dirty="0">
                          <a:solidFill>
                            <a:schemeClr val="tx1">
                              <a:lumMod val="50000"/>
                              <a:lumOff val="50000"/>
                            </a:schemeClr>
                          </a:solidFill>
                          <a:effectLst/>
                          <a:latin typeface="Calibri" charset="0"/>
                          <a:ea typeface="Calibri" charset="0"/>
                          <a:cs typeface="Times New Roman" charset="0"/>
                        </a:rPr>
                        <a:t>metrics, short-term targets) to improve alignment.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800" dirty="0">
                          <a:solidFill>
                            <a:srgbClr val="FFC000"/>
                          </a:solidFill>
                          <a:effectLst/>
                          <a:latin typeface="Calibri" charset="0"/>
                          <a:ea typeface="Calibri" charset="0"/>
                          <a:cs typeface="Times New Roman" charset="0"/>
                        </a:rPr>
                        <a:t>◉◉</a:t>
                      </a:r>
                      <a:r>
                        <a:rPr lang="en-GB" sz="2800" dirty="0">
                          <a:solidFill>
                            <a:schemeClr val="bg1">
                              <a:lumMod val="75000"/>
                            </a:schemeClr>
                          </a:solidFill>
                          <a:effectLst/>
                          <a:latin typeface="Calibri" charset="0"/>
                          <a:ea typeface="Calibri" charset="0"/>
                          <a:cs typeface="Times New Roman" charset="0"/>
                        </a:rPr>
                        <a: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46268">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Correct course</a:t>
                      </a:r>
                    </a:p>
                    <a:p>
                      <a:pPr marL="0" marR="0" algn="ctr">
                        <a:lnSpc>
                          <a:spcPct val="90000"/>
                        </a:lnSpc>
                        <a:spcBef>
                          <a:spcPts val="300"/>
                        </a:spcBef>
                        <a:spcAft>
                          <a:spcPts val="0"/>
                        </a:spcAft>
                      </a:pPr>
                      <a:r>
                        <a:rPr lang="en-GB" sz="1800" b="0" dirty="0">
                          <a:solidFill>
                            <a:schemeClr val="tx1">
                              <a:lumMod val="50000"/>
                              <a:lumOff val="50000"/>
                            </a:schemeClr>
                          </a:solidFill>
                          <a:effectLst/>
                          <a:latin typeface="Calibri" charset="0"/>
                          <a:ea typeface="Calibri" charset="0"/>
                          <a:cs typeface="Times New Roman" charset="0"/>
                        </a:rPr>
                        <a:t>Close knowledge gaps and revisit existing commitments</a:t>
                      </a:r>
                      <a:br>
                        <a:rPr lang="en-GB" sz="1800" b="0" dirty="0">
                          <a:solidFill>
                            <a:schemeClr val="tx1">
                              <a:lumMod val="50000"/>
                              <a:lumOff val="50000"/>
                            </a:schemeClr>
                          </a:solidFill>
                          <a:effectLst/>
                          <a:latin typeface="Calibri" charset="0"/>
                          <a:ea typeface="Calibri" charset="0"/>
                          <a:cs typeface="Times New Roman" charset="0"/>
                        </a:rPr>
                      </a:br>
                      <a:r>
                        <a:rPr lang="en-GB" sz="1800" b="0" dirty="0">
                          <a:solidFill>
                            <a:schemeClr val="tx1">
                              <a:lumMod val="50000"/>
                              <a:lumOff val="50000"/>
                            </a:schemeClr>
                          </a:solidFill>
                          <a:effectLst/>
                          <a:latin typeface="Calibri" charset="0"/>
                          <a:ea typeface="Calibri" charset="0"/>
                          <a:cs typeface="Times New Roman" charset="0"/>
                        </a:rPr>
                        <a:t>to identify how ambitions and actions should change.</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800" dirty="0">
                          <a:solidFill>
                            <a:schemeClr val="bg2"/>
                          </a:solidFill>
                          <a:effectLst/>
                          <a:latin typeface="Calibri" charset="0"/>
                          <a:ea typeface="Calibri" charset="0"/>
                          <a:cs typeface="Times New Roman" charset="0"/>
                        </a:rPr>
                        <a:t>◉◉◉</a:t>
                      </a:r>
                      <a:r>
                        <a:rPr lang="en-GB" sz="2800" dirty="0">
                          <a:solidFill>
                            <a:schemeClr val="bg1">
                              <a:lumMod val="75000"/>
                            </a:schemeClr>
                          </a:solidFill>
                          <a:effectLst/>
                          <a:latin typeface="Calibri" charset="0"/>
                          <a:ea typeface="Calibri" charset="0"/>
                          <a:cs typeface="Times New Roman" charset="0"/>
                        </a:rPr>
                        <a: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946268">
                <a:tc>
                  <a:txBody>
                    <a:bodyPr/>
                    <a:lstStyle/>
                    <a:p>
                      <a:pPr marL="0" marR="0" algn="ctr">
                        <a:lnSpc>
                          <a:spcPct val="90000"/>
                        </a:lnSpc>
                        <a:spcBef>
                          <a:spcPts val="300"/>
                        </a:spcBef>
                        <a:spcAft>
                          <a:spcPts val="0"/>
                        </a:spcAft>
                      </a:pPr>
                      <a:r>
                        <a:rPr lang="en-GB" sz="1800" b="1" dirty="0">
                          <a:solidFill>
                            <a:schemeClr val="tx1">
                              <a:lumMod val="50000"/>
                              <a:lumOff val="50000"/>
                            </a:schemeClr>
                          </a:solidFill>
                          <a:effectLst/>
                          <a:latin typeface="Calibri" charset="0"/>
                          <a:ea typeface="Calibri" charset="0"/>
                          <a:cs typeface="Times New Roman" charset="0"/>
                        </a:rPr>
                        <a:t>Plot a new course</a:t>
                      </a:r>
                    </a:p>
                    <a:p>
                      <a:pPr marL="0" marR="0" algn="ctr">
                        <a:lnSpc>
                          <a:spcPct val="90000"/>
                        </a:lnSpc>
                        <a:spcBef>
                          <a:spcPts val="300"/>
                        </a:spcBef>
                        <a:spcAft>
                          <a:spcPts val="0"/>
                        </a:spcAft>
                      </a:pPr>
                      <a:r>
                        <a:rPr lang="en-GB" sz="1800" b="0" dirty="0">
                          <a:solidFill>
                            <a:schemeClr val="tx1">
                              <a:lumMod val="50000"/>
                              <a:lumOff val="50000"/>
                            </a:schemeClr>
                          </a:solidFill>
                          <a:effectLst/>
                          <a:latin typeface="Calibri" charset="0"/>
                          <a:ea typeface="Calibri" charset="0"/>
                          <a:cs typeface="Times New Roman" charset="0"/>
                        </a:rPr>
                        <a:t>Explore changes to the core business (e.g. model, processes, products) to ensure future-fitness is achievable.</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GB" sz="2800" dirty="0">
                          <a:solidFill>
                            <a:srgbClr val="C00000"/>
                          </a:solidFill>
                          <a:effectLst/>
                          <a:latin typeface="Calibri" charset="0"/>
                          <a:ea typeface="Calibri" charset="0"/>
                          <a:cs typeface="Times New Roman" charset="0"/>
                        </a:rPr>
                        <a:t>◉◉◉◉</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9480788"/>
                  </a:ext>
                </a:extLst>
              </a:tr>
            </a:tbl>
          </a:graphicData>
        </a:graphic>
      </p:graphicFrame>
      <p:sp>
        <p:nvSpPr>
          <p:cNvPr id="12" name="Title 1">
            <a:extLst>
              <a:ext uri="{FF2B5EF4-FFF2-40B4-BE49-F238E27FC236}">
                <a16:creationId xmlns:a16="http://schemas.microsoft.com/office/drawing/2014/main" id="{36CCCCB5-3C6E-504B-8D74-AFB901278980}"/>
              </a:ext>
            </a:extLst>
          </p:cNvPr>
          <p:cNvSpPr>
            <a:spLocks noGrp="1"/>
          </p:cNvSpPr>
          <p:nvPr>
            <p:ph type="title"/>
          </p:nvPr>
        </p:nvSpPr>
        <p:spPr/>
        <p:txBody>
          <a:bodyPr/>
          <a:lstStyle/>
          <a:p>
            <a:r>
              <a:rPr lang="en-GB" sz="2800" dirty="0"/>
              <a:t>Step 3: Assess where </a:t>
            </a:r>
            <a:r>
              <a:rPr lang="en-GB" sz="2800" u="sng" dirty="0"/>
              <a:t>action</a:t>
            </a:r>
            <a:r>
              <a:rPr lang="en-GB" sz="2800" dirty="0"/>
              <a:t> is most beneficial</a:t>
            </a:r>
            <a:endParaRPr lang="en-US" sz="2800" dirty="0"/>
          </a:p>
        </p:txBody>
      </p:sp>
      <p:sp>
        <p:nvSpPr>
          <p:cNvPr id="13" name="Rectangle 12">
            <a:extLst>
              <a:ext uri="{FF2B5EF4-FFF2-40B4-BE49-F238E27FC236}">
                <a16:creationId xmlns:a16="http://schemas.microsoft.com/office/drawing/2014/main" id="{3FEA0F0D-EA4F-474D-93BA-1E854E78136A}"/>
              </a:ext>
            </a:extLst>
          </p:cNvPr>
          <p:cNvSpPr/>
          <p:nvPr/>
        </p:nvSpPr>
        <p:spPr>
          <a:xfrm>
            <a:off x="263351" y="848906"/>
            <a:ext cx="11055843" cy="707886"/>
          </a:xfrm>
          <a:prstGeom prst="rect">
            <a:avLst/>
          </a:prstGeom>
        </p:spPr>
        <p:txBody>
          <a:bodyPr wrap="square">
            <a:spAutoFit/>
          </a:bodyPr>
          <a:lstStyle/>
          <a:p>
            <a:r>
              <a:rPr lang="en-GB" sz="2000" b="1" dirty="0">
                <a:solidFill>
                  <a:schemeClr val="bg1">
                    <a:lumMod val="50000"/>
                  </a:schemeClr>
                </a:solidFill>
              </a:rPr>
              <a:t>The third step involves reviewing the outcomes of steps 1 and 2, </a:t>
            </a:r>
            <a:r>
              <a:rPr lang="en-GB" sz="2000" b="1" dirty="0">
                <a:solidFill>
                  <a:schemeClr val="tx1">
                    <a:lumMod val="50000"/>
                    <a:lumOff val="50000"/>
                  </a:schemeClr>
                </a:solidFill>
              </a:rPr>
              <a:t>to identify where action is most beneficial, with a view to getting on track toward future-fitness.</a:t>
            </a:r>
            <a:endParaRPr lang="en-GB" sz="2000" b="1" dirty="0">
              <a:solidFill>
                <a:schemeClr val="bg1">
                  <a:lumMod val="50000"/>
                </a:schemeClr>
              </a:solidFill>
            </a:endParaRPr>
          </a:p>
        </p:txBody>
      </p:sp>
      <p:sp>
        <p:nvSpPr>
          <p:cNvPr id="2" name="Slide Number Placeholder 1">
            <a:extLst>
              <a:ext uri="{FF2B5EF4-FFF2-40B4-BE49-F238E27FC236}">
                <a16:creationId xmlns:a16="http://schemas.microsoft.com/office/drawing/2014/main" id="{987AD724-2327-4C41-93E6-23C98B13B59D}"/>
              </a:ext>
            </a:extLst>
          </p:cNvPr>
          <p:cNvSpPr>
            <a:spLocks noGrp="1"/>
          </p:cNvSpPr>
          <p:nvPr>
            <p:ph type="sldNum" sz="quarter" idx="4"/>
          </p:nvPr>
        </p:nvSpPr>
        <p:spPr/>
        <p:txBody>
          <a:bodyPr/>
          <a:lstStyle/>
          <a:p>
            <a:pPr algn="ctr"/>
            <a:fld id="{8F9449BD-D0D0-EB45-8F66-BA21FED04F66}" type="slidenum">
              <a:rPr lang="en-US" smtClean="0"/>
              <a:pPr algn="ctr"/>
              <a:t>7</a:t>
            </a:fld>
            <a:endParaRPr lang="en-US" dirty="0"/>
          </a:p>
        </p:txBody>
      </p:sp>
    </p:spTree>
    <p:extLst>
      <p:ext uri="{BB962C8B-B14F-4D97-AF65-F5344CB8AC3E}">
        <p14:creationId xmlns:p14="http://schemas.microsoft.com/office/powerpoint/2010/main" val="213038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does all it can to ensure that the physical goods it provides to others can be repurposed at the end of their useful life. </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BE19: Products can be repurposed</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b="1"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2341309429"/>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7C5F509C-C5B1-5340-B4D2-5940B2B108EF}"/>
              </a:ext>
            </a:extLst>
          </p:cNvPr>
          <p:cNvSpPr>
            <a:spLocks noGrp="1"/>
          </p:cNvSpPr>
          <p:nvPr>
            <p:ph type="sldNum" sz="quarter" idx="4"/>
          </p:nvPr>
        </p:nvSpPr>
        <p:spPr/>
        <p:txBody>
          <a:bodyPr/>
          <a:lstStyle/>
          <a:p>
            <a:pPr algn="ctr"/>
            <a:fld id="{8F9449BD-D0D0-EB45-8F66-BA21FED04F66}" type="slidenum">
              <a:rPr lang="en-US" smtClean="0"/>
              <a:pPr algn="ctr"/>
              <a:t>70</a:t>
            </a:fld>
            <a:endParaRPr lang="en-US" dirty="0"/>
          </a:p>
        </p:txBody>
      </p:sp>
    </p:spTree>
    <p:extLst>
      <p:ext uri="{BB962C8B-B14F-4D97-AF65-F5344CB8AC3E}">
        <p14:creationId xmlns:p14="http://schemas.microsoft.com/office/powerpoint/2010/main" val="1603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3448654451"/>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does all it can to ensure that the physical goods it provides to others can be repurposed at the end of their useful life.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BE19: Products can be repurposed</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b="1"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062242D7-671B-5541-BBD9-16311FE5A5AF}"/>
              </a:ext>
            </a:extLst>
          </p:cNvPr>
          <p:cNvSpPr>
            <a:spLocks noGrp="1"/>
          </p:cNvSpPr>
          <p:nvPr>
            <p:ph type="sldNum" sz="quarter" idx="4"/>
          </p:nvPr>
        </p:nvSpPr>
        <p:spPr/>
        <p:txBody>
          <a:bodyPr/>
          <a:lstStyle/>
          <a:p>
            <a:pPr algn="ctr"/>
            <a:fld id="{8F9449BD-D0D0-EB45-8F66-BA21FED04F66}" type="slidenum">
              <a:rPr lang="en-US" smtClean="0"/>
              <a:pPr algn="ctr"/>
              <a:t>71</a:t>
            </a:fld>
            <a:endParaRPr lang="en-US" dirty="0"/>
          </a:p>
        </p:txBody>
      </p:sp>
    </p:spTree>
    <p:extLst>
      <p:ext uri="{BB962C8B-B14F-4D97-AF65-F5344CB8AC3E}">
        <p14:creationId xmlns:p14="http://schemas.microsoft.com/office/powerpoint/2010/main" val="22033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does all it can to ensure that the physical goods it provides to others can be repurposed at the end of their useful life.</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BE19: Products can be repurposed</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a:xfrm>
            <a:off x="191343" y="2708920"/>
            <a:ext cx="11493275" cy="3960439"/>
          </a:xfrm>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2700959070"/>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3A713000-58DE-174D-9459-83E4B1124D50}"/>
              </a:ext>
            </a:extLst>
          </p:cNvPr>
          <p:cNvSpPr>
            <a:spLocks noGrp="1"/>
          </p:cNvSpPr>
          <p:nvPr>
            <p:ph type="sldNum" sz="quarter" idx="4"/>
          </p:nvPr>
        </p:nvSpPr>
        <p:spPr/>
        <p:txBody>
          <a:bodyPr/>
          <a:lstStyle/>
          <a:p>
            <a:pPr algn="ctr"/>
            <a:fld id="{8F9449BD-D0D0-EB45-8F66-BA21FED04F66}" type="slidenum">
              <a:rPr lang="en-US" smtClean="0"/>
              <a:pPr algn="ctr"/>
              <a:t>72</a:t>
            </a:fld>
            <a:endParaRPr lang="en-US" dirty="0"/>
          </a:p>
        </p:txBody>
      </p:sp>
    </p:spTree>
    <p:extLst>
      <p:ext uri="{BB962C8B-B14F-4D97-AF65-F5344CB8AC3E}">
        <p14:creationId xmlns:p14="http://schemas.microsoft.com/office/powerpoint/2010/main" val="181387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r>
              <a:rPr lang="en-GB" dirty="0"/>
              <a:t>A Future-Fit Business actively seeks to anticipate, avoid and address ethical breaches that may arise as a result of its activities.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BE20: Business is conducted ethically</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GB"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914586554"/>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03F2DC21-13B4-524D-B744-D30EA903393E}"/>
              </a:ext>
            </a:extLst>
          </p:cNvPr>
          <p:cNvSpPr>
            <a:spLocks noGrp="1"/>
          </p:cNvSpPr>
          <p:nvPr>
            <p:ph type="sldNum" sz="quarter" idx="4"/>
          </p:nvPr>
        </p:nvSpPr>
        <p:spPr/>
        <p:txBody>
          <a:bodyPr/>
          <a:lstStyle/>
          <a:p>
            <a:pPr algn="ctr"/>
            <a:fld id="{8F9449BD-D0D0-EB45-8F66-BA21FED04F66}" type="slidenum">
              <a:rPr lang="en-US" smtClean="0"/>
              <a:pPr algn="ctr"/>
              <a:t>73</a:t>
            </a:fld>
            <a:endParaRPr lang="en-US" dirty="0"/>
          </a:p>
        </p:txBody>
      </p:sp>
    </p:spTree>
    <p:extLst>
      <p:ext uri="{BB962C8B-B14F-4D97-AF65-F5344CB8AC3E}">
        <p14:creationId xmlns:p14="http://schemas.microsoft.com/office/powerpoint/2010/main" val="398299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61311707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r>
              <a:rPr lang="en-GB" dirty="0"/>
              <a:t>A Future-Fit Business actively seeks to anticipate, avoid and address ethical breaches that may arise as a result of its activities.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BE20: Business is conducted ethically</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CA209C8C-B0C6-F547-8A57-8ED5E08DA340}"/>
              </a:ext>
            </a:extLst>
          </p:cNvPr>
          <p:cNvSpPr>
            <a:spLocks noGrp="1"/>
          </p:cNvSpPr>
          <p:nvPr>
            <p:ph type="sldNum" sz="quarter" idx="4"/>
          </p:nvPr>
        </p:nvSpPr>
        <p:spPr/>
        <p:txBody>
          <a:bodyPr/>
          <a:lstStyle/>
          <a:p>
            <a:pPr algn="ctr"/>
            <a:fld id="{8F9449BD-D0D0-EB45-8F66-BA21FED04F66}" type="slidenum">
              <a:rPr lang="en-US" smtClean="0"/>
              <a:pPr algn="ctr"/>
              <a:t>74</a:t>
            </a:fld>
            <a:endParaRPr lang="en-US" dirty="0"/>
          </a:p>
        </p:txBody>
      </p:sp>
    </p:spTree>
    <p:extLst>
      <p:ext uri="{BB962C8B-B14F-4D97-AF65-F5344CB8AC3E}">
        <p14:creationId xmlns:p14="http://schemas.microsoft.com/office/powerpoint/2010/main" val="222530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r>
              <a:rPr lang="en-GB" dirty="0"/>
              <a:t>A Future-Fit Business actively seeks to anticipate, avoid and address ethical breaches that may arise as a result of its activities.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BE20: Business is conducted ethically</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2478319304"/>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AE0702E3-8AB3-AC4C-8AFD-AE1A3031824B}"/>
              </a:ext>
            </a:extLst>
          </p:cNvPr>
          <p:cNvSpPr>
            <a:spLocks noGrp="1"/>
          </p:cNvSpPr>
          <p:nvPr>
            <p:ph type="sldNum" sz="quarter" idx="4"/>
          </p:nvPr>
        </p:nvSpPr>
        <p:spPr/>
        <p:txBody>
          <a:bodyPr/>
          <a:lstStyle/>
          <a:p>
            <a:pPr algn="ctr"/>
            <a:fld id="{8F9449BD-D0D0-EB45-8F66-BA21FED04F66}" type="slidenum">
              <a:rPr lang="en-US" smtClean="0"/>
              <a:pPr algn="ctr"/>
              <a:t>75</a:t>
            </a:fld>
            <a:endParaRPr lang="en-US" dirty="0"/>
          </a:p>
        </p:txBody>
      </p:sp>
    </p:spTree>
    <p:extLst>
      <p:ext uri="{BB962C8B-B14F-4D97-AF65-F5344CB8AC3E}">
        <p14:creationId xmlns:p14="http://schemas.microsoft.com/office/powerpoint/2010/main" val="168345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commits publicly to a responsible tax policy, and works continuously to ensure that it lives up to this policy, across all its areas of business.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a:xfrm>
            <a:off x="263351" y="230400"/>
            <a:ext cx="6480721" cy="403200"/>
          </a:xfrm>
        </p:spPr>
        <p:txBody>
          <a:bodyPr/>
          <a:lstStyle/>
          <a:p>
            <a:r>
              <a:rPr lang="en-GB" dirty="0"/>
              <a:t>BE21: The right tax is paid in the right place</a:t>
            </a:r>
            <a:br>
              <a:rPr lang="en-GB" dirty="0"/>
            </a:br>
            <a:r>
              <a:rPr lang="en-GB" dirty="0"/>
              <a:t>at the right time</a:t>
            </a: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347405406"/>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72439FB5-5559-B343-B4B7-4D1112B04642}"/>
              </a:ext>
            </a:extLst>
          </p:cNvPr>
          <p:cNvSpPr>
            <a:spLocks noGrp="1"/>
          </p:cNvSpPr>
          <p:nvPr>
            <p:ph type="sldNum" sz="quarter" idx="4"/>
          </p:nvPr>
        </p:nvSpPr>
        <p:spPr/>
        <p:txBody>
          <a:bodyPr/>
          <a:lstStyle/>
          <a:p>
            <a:pPr algn="ctr"/>
            <a:fld id="{8F9449BD-D0D0-EB45-8F66-BA21FED04F66}" type="slidenum">
              <a:rPr lang="en-US" smtClean="0"/>
              <a:pPr algn="ctr"/>
              <a:t>76</a:t>
            </a:fld>
            <a:endParaRPr lang="en-US" dirty="0"/>
          </a:p>
        </p:txBody>
      </p:sp>
    </p:spTree>
    <p:extLst>
      <p:ext uri="{BB962C8B-B14F-4D97-AF65-F5344CB8AC3E}">
        <p14:creationId xmlns:p14="http://schemas.microsoft.com/office/powerpoint/2010/main" val="250578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2180411800"/>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marL="285750" indent="-285750">
              <a:spcBef>
                <a:spcPts val="0"/>
              </a:spcBef>
              <a:spcAft>
                <a:spcPts val="600"/>
              </a:spcAft>
              <a:buFont typeface="Arial" panose="020B0604020202020204" pitchFamily="34" charset="0"/>
              <a:buChar char="•"/>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5" name="Text Placeholder 16">
            <a:extLst>
              <a:ext uri="{FF2B5EF4-FFF2-40B4-BE49-F238E27FC236}">
                <a16:creationId xmlns:a16="http://schemas.microsoft.com/office/drawing/2014/main" id="{38A1DF3F-512C-0145-9A87-A1B6C531EDEF}"/>
              </a:ext>
            </a:extLst>
          </p:cNvPr>
          <p:cNvSpPr>
            <a:spLocks noGrp="1"/>
          </p:cNvSpPr>
          <p:nvPr>
            <p:ph type="body" sz="quarter" idx="11"/>
          </p:nvPr>
        </p:nvSpPr>
        <p:spPr>
          <a:xfrm>
            <a:off x="263350" y="655451"/>
            <a:ext cx="6696746" cy="1621421"/>
          </a:xfrm>
        </p:spPr>
        <p:txBody>
          <a:bodyPr/>
          <a:lstStyle/>
          <a:p>
            <a:pPr>
              <a:spcBef>
                <a:spcPts val="0"/>
              </a:spcBef>
            </a:pPr>
            <a:endParaRPr lang="en-GB" dirty="0"/>
          </a:p>
          <a:p>
            <a:pPr>
              <a:spcBef>
                <a:spcPts val="0"/>
              </a:spcBef>
            </a:pPr>
            <a:r>
              <a:rPr lang="en-GB" dirty="0"/>
              <a:t>A Future-Fit Business commits publicly to a responsible tax policy, and works continuously to ensure that it lives up to this policy, across all its areas of business.</a:t>
            </a:r>
          </a:p>
        </p:txBody>
      </p:sp>
      <p:sp>
        <p:nvSpPr>
          <p:cNvPr id="16" name="Title 15">
            <a:extLst>
              <a:ext uri="{FF2B5EF4-FFF2-40B4-BE49-F238E27FC236}">
                <a16:creationId xmlns:a16="http://schemas.microsoft.com/office/drawing/2014/main" id="{FBDB2366-11E7-2B42-96C5-29C5FDEA6CFC}"/>
              </a:ext>
            </a:extLst>
          </p:cNvPr>
          <p:cNvSpPr>
            <a:spLocks noGrp="1"/>
          </p:cNvSpPr>
          <p:nvPr>
            <p:ph type="title"/>
          </p:nvPr>
        </p:nvSpPr>
        <p:spPr>
          <a:xfrm>
            <a:off x="263351" y="230400"/>
            <a:ext cx="6480721" cy="403200"/>
          </a:xfrm>
        </p:spPr>
        <p:txBody>
          <a:bodyPr/>
          <a:lstStyle/>
          <a:p>
            <a:r>
              <a:rPr lang="en-GB" dirty="0"/>
              <a:t>BE21: The right tax is paid in the right place</a:t>
            </a:r>
            <a:br>
              <a:rPr lang="en-GB" dirty="0"/>
            </a:br>
            <a:r>
              <a:rPr lang="en-GB" dirty="0"/>
              <a:t>at the right time</a:t>
            </a:r>
            <a:endParaRPr lang="en-US" dirty="0"/>
          </a:p>
        </p:txBody>
      </p:sp>
      <p:sp>
        <p:nvSpPr>
          <p:cNvPr id="2" name="Slide Number Placeholder 1">
            <a:extLst>
              <a:ext uri="{FF2B5EF4-FFF2-40B4-BE49-F238E27FC236}">
                <a16:creationId xmlns:a16="http://schemas.microsoft.com/office/drawing/2014/main" id="{842F7CCC-8D18-5F4D-9873-C69F47B5D7F7}"/>
              </a:ext>
            </a:extLst>
          </p:cNvPr>
          <p:cNvSpPr>
            <a:spLocks noGrp="1"/>
          </p:cNvSpPr>
          <p:nvPr>
            <p:ph type="sldNum" sz="quarter" idx="4"/>
          </p:nvPr>
        </p:nvSpPr>
        <p:spPr/>
        <p:txBody>
          <a:bodyPr/>
          <a:lstStyle/>
          <a:p>
            <a:pPr algn="ctr"/>
            <a:fld id="{8F9449BD-D0D0-EB45-8F66-BA21FED04F66}" type="slidenum">
              <a:rPr lang="en-US" smtClean="0"/>
              <a:pPr algn="ctr"/>
              <a:t>77</a:t>
            </a:fld>
            <a:endParaRPr lang="en-US" dirty="0"/>
          </a:p>
        </p:txBody>
      </p:sp>
    </p:spTree>
    <p:extLst>
      <p:ext uri="{BB962C8B-B14F-4D97-AF65-F5344CB8AC3E}">
        <p14:creationId xmlns:p14="http://schemas.microsoft.com/office/powerpoint/2010/main" val="273539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US"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3977095036"/>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11" name="Text Placeholder 16">
            <a:extLst>
              <a:ext uri="{FF2B5EF4-FFF2-40B4-BE49-F238E27FC236}">
                <a16:creationId xmlns:a16="http://schemas.microsoft.com/office/drawing/2014/main" id="{57B90156-05D2-4A45-BD12-5B373E1D7836}"/>
              </a:ext>
            </a:extLst>
          </p:cNvPr>
          <p:cNvSpPr>
            <a:spLocks noGrp="1"/>
          </p:cNvSpPr>
          <p:nvPr>
            <p:ph type="body" sz="quarter" idx="11"/>
          </p:nvPr>
        </p:nvSpPr>
        <p:spPr>
          <a:xfrm>
            <a:off x="263350" y="655451"/>
            <a:ext cx="6696746" cy="1621421"/>
          </a:xfrm>
        </p:spPr>
        <p:txBody>
          <a:bodyPr/>
          <a:lstStyle/>
          <a:p>
            <a:pPr>
              <a:spcBef>
                <a:spcPts val="0"/>
              </a:spcBef>
            </a:pPr>
            <a:endParaRPr lang="en-GB" dirty="0"/>
          </a:p>
          <a:p>
            <a:pPr>
              <a:spcBef>
                <a:spcPts val="0"/>
              </a:spcBef>
            </a:pPr>
            <a:r>
              <a:rPr lang="en-GB" dirty="0"/>
              <a:t>A Future-Fit Business commits publicly to a responsible tax policy, and works continuously to ensure that it lives up to this policy, across all its areas of business.</a:t>
            </a:r>
          </a:p>
        </p:txBody>
      </p:sp>
      <p:sp>
        <p:nvSpPr>
          <p:cNvPr id="12" name="Title 15">
            <a:extLst>
              <a:ext uri="{FF2B5EF4-FFF2-40B4-BE49-F238E27FC236}">
                <a16:creationId xmlns:a16="http://schemas.microsoft.com/office/drawing/2014/main" id="{7A6BF669-D15E-AD49-B864-F7B1F876573E}"/>
              </a:ext>
            </a:extLst>
          </p:cNvPr>
          <p:cNvSpPr>
            <a:spLocks noGrp="1"/>
          </p:cNvSpPr>
          <p:nvPr>
            <p:ph type="title"/>
          </p:nvPr>
        </p:nvSpPr>
        <p:spPr>
          <a:xfrm>
            <a:off x="263351" y="230400"/>
            <a:ext cx="6480721" cy="403200"/>
          </a:xfrm>
        </p:spPr>
        <p:txBody>
          <a:bodyPr/>
          <a:lstStyle/>
          <a:p>
            <a:r>
              <a:rPr lang="en-GB" dirty="0"/>
              <a:t>BE21: The right tax is paid in the right place</a:t>
            </a:r>
            <a:br>
              <a:rPr lang="en-GB" dirty="0"/>
            </a:br>
            <a:r>
              <a:rPr lang="en-GB" dirty="0"/>
              <a:t>at the right time</a:t>
            </a:r>
            <a:endParaRPr lang="en-US" dirty="0"/>
          </a:p>
        </p:txBody>
      </p:sp>
      <p:sp>
        <p:nvSpPr>
          <p:cNvPr id="2" name="Slide Number Placeholder 1">
            <a:extLst>
              <a:ext uri="{FF2B5EF4-FFF2-40B4-BE49-F238E27FC236}">
                <a16:creationId xmlns:a16="http://schemas.microsoft.com/office/drawing/2014/main" id="{EBEE9A76-5C34-814E-87FF-1C1B1B5E9347}"/>
              </a:ext>
            </a:extLst>
          </p:cNvPr>
          <p:cNvSpPr>
            <a:spLocks noGrp="1"/>
          </p:cNvSpPr>
          <p:nvPr>
            <p:ph type="sldNum" sz="quarter" idx="4"/>
          </p:nvPr>
        </p:nvSpPr>
        <p:spPr/>
        <p:txBody>
          <a:bodyPr/>
          <a:lstStyle/>
          <a:p>
            <a:pPr algn="ctr"/>
            <a:fld id="{8F9449BD-D0D0-EB45-8F66-BA21FED04F66}" type="slidenum">
              <a:rPr lang="en-US" smtClean="0"/>
              <a:pPr algn="ctr"/>
              <a:t>78</a:t>
            </a:fld>
            <a:endParaRPr lang="en-US" dirty="0"/>
          </a:p>
        </p:txBody>
      </p:sp>
    </p:spTree>
    <p:extLst>
      <p:ext uri="{BB962C8B-B14F-4D97-AF65-F5344CB8AC3E}">
        <p14:creationId xmlns:p14="http://schemas.microsoft.com/office/powerpoint/2010/main" val="336905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never seeks to influence market dynamics in ways that may contribute to hindering society’s progress toward future-fitness.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BE22: Lobbying and advocacy safeguard</a:t>
            </a:r>
            <a:br>
              <a:rPr lang="en-GB" dirty="0"/>
            </a:br>
            <a:r>
              <a:rPr lang="en-GB" dirty="0"/>
              <a:t>the pursuit of future-fitness</a:t>
            </a:r>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spcBef>
                <a:spcPts val="0"/>
              </a:spcBef>
              <a:spcAft>
                <a:spcPts val="600"/>
              </a:spcAft>
            </a:pPr>
            <a:endParaRPr lang="en-US" sz="1800" dirty="0"/>
          </a:p>
          <a:p>
            <a:pPr>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1836701020"/>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CEE33C5C-06CB-F341-8426-DBE8577F63B2}"/>
              </a:ext>
            </a:extLst>
          </p:cNvPr>
          <p:cNvSpPr>
            <a:spLocks noGrp="1"/>
          </p:cNvSpPr>
          <p:nvPr>
            <p:ph type="sldNum" sz="quarter" idx="4"/>
          </p:nvPr>
        </p:nvSpPr>
        <p:spPr/>
        <p:txBody>
          <a:bodyPr/>
          <a:lstStyle/>
          <a:p>
            <a:pPr algn="ctr"/>
            <a:fld id="{8F9449BD-D0D0-EB45-8F66-BA21FED04F66}" type="slidenum">
              <a:rPr lang="en-US" smtClean="0"/>
              <a:pPr algn="ctr"/>
              <a:t>79</a:t>
            </a:fld>
            <a:endParaRPr lang="en-US" dirty="0"/>
          </a:p>
        </p:txBody>
      </p:sp>
    </p:spTree>
    <p:extLst>
      <p:ext uri="{BB962C8B-B14F-4D97-AF65-F5344CB8AC3E}">
        <p14:creationId xmlns:p14="http://schemas.microsoft.com/office/powerpoint/2010/main" val="226391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9697-15A3-9F4C-B2DC-27F87BB0D46D}"/>
              </a:ext>
            </a:extLst>
          </p:cNvPr>
          <p:cNvSpPr>
            <a:spLocks noGrp="1"/>
          </p:cNvSpPr>
          <p:nvPr>
            <p:ph type="ctrTitle"/>
          </p:nvPr>
        </p:nvSpPr>
        <p:spPr>
          <a:xfrm>
            <a:off x="1524000" y="2057400"/>
            <a:ext cx="7202311" cy="2307704"/>
          </a:xfrm>
        </p:spPr>
        <p:txBody>
          <a:bodyPr>
            <a:normAutofit/>
          </a:bodyPr>
          <a:lstStyle/>
          <a:p>
            <a:r>
              <a:rPr lang="en-GB" dirty="0"/>
              <a:t>Source</a:t>
            </a:r>
            <a:br>
              <a:rPr lang="en-GB" dirty="0"/>
            </a:br>
            <a:r>
              <a:rPr lang="en-GB" dirty="0"/>
              <a:t>documents</a:t>
            </a:r>
            <a:endParaRPr lang="en-US" dirty="0"/>
          </a:p>
        </p:txBody>
      </p:sp>
      <p:sp>
        <p:nvSpPr>
          <p:cNvPr id="3" name="Slide Number Placeholder 2">
            <a:extLst>
              <a:ext uri="{FF2B5EF4-FFF2-40B4-BE49-F238E27FC236}">
                <a16:creationId xmlns:a16="http://schemas.microsoft.com/office/drawing/2014/main" id="{D76DED6D-F616-3549-81C5-922018E8344E}"/>
              </a:ext>
            </a:extLst>
          </p:cNvPr>
          <p:cNvSpPr>
            <a:spLocks noGrp="1"/>
          </p:cNvSpPr>
          <p:nvPr>
            <p:ph type="sldNum" sz="quarter" idx="4"/>
          </p:nvPr>
        </p:nvSpPr>
        <p:spPr/>
        <p:txBody>
          <a:bodyPr/>
          <a:lstStyle/>
          <a:p>
            <a:pPr algn="ctr"/>
            <a:fld id="{8F9449BD-D0D0-EB45-8F66-BA21FED04F66}" type="slidenum">
              <a:rPr lang="en-US" smtClean="0"/>
              <a:pPr algn="ctr"/>
              <a:t>8</a:t>
            </a:fld>
            <a:endParaRPr lang="en-US" dirty="0"/>
          </a:p>
        </p:txBody>
      </p:sp>
    </p:spTree>
    <p:extLst>
      <p:ext uri="{BB962C8B-B14F-4D97-AF65-F5344CB8AC3E}">
        <p14:creationId xmlns:p14="http://schemas.microsoft.com/office/powerpoint/2010/main" val="82739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3920120761"/>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never seeks to influence market dynamics in ways that may contribute to hindering society’s progress toward future-fitness.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BE22: Lobbying and advocacy safeguard</a:t>
            </a:r>
            <a:br>
              <a:rPr lang="en-GB" dirty="0"/>
            </a:br>
            <a:r>
              <a:rPr lang="en-GB" dirty="0"/>
              <a:t>the pursuit of future-fitness</a:t>
            </a: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80418A7A-D079-3742-A998-5C60361495C4}"/>
              </a:ext>
            </a:extLst>
          </p:cNvPr>
          <p:cNvSpPr>
            <a:spLocks noGrp="1"/>
          </p:cNvSpPr>
          <p:nvPr>
            <p:ph type="sldNum" sz="quarter" idx="4"/>
          </p:nvPr>
        </p:nvSpPr>
        <p:spPr/>
        <p:txBody>
          <a:bodyPr/>
          <a:lstStyle/>
          <a:p>
            <a:pPr algn="ctr"/>
            <a:fld id="{8F9449BD-D0D0-EB45-8F66-BA21FED04F66}" type="slidenum">
              <a:rPr lang="en-US" smtClean="0"/>
              <a:pPr algn="ctr"/>
              <a:t>80</a:t>
            </a:fld>
            <a:endParaRPr lang="en-US" dirty="0"/>
          </a:p>
        </p:txBody>
      </p:sp>
    </p:spTree>
    <p:extLst>
      <p:ext uri="{BB962C8B-B14F-4D97-AF65-F5344CB8AC3E}">
        <p14:creationId xmlns:p14="http://schemas.microsoft.com/office/powerpoint/2010/main" val="282656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never seeks to influence market dynamics in ways that may contribute to hindering society’s progress toward future-fitness.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BE22: Lobbying and advocacy safeguard</a:t>
            </a:r>
            <a:br>
              <a:rPr lang="en-GB" dirty="0"/>
            </a:br>
            <a:r>
              <a:rPr lang="en-GB" dirty="0"/>
              <a:t>the pursuit of future-fitness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GB"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597792635"/>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2400" dirty="0">
                        <a:solidFill>
                          <a:schemeClr val="bg1">
                            <a:lumMod val="7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5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CD16C969-5FEB-E246-8573-80D5626C374B}"/>
              </a:ext>
            </a:extLst>
          </p:cNvPr>
          <p:cNvSpPr>
            <a:spLocks noGrp="1"/>
          </p:cNvSpPr>
          <p:nvPr>
            <p:ph type="sldNum" sz="quarter" idx="4"/>
          </p:nvPr>
        </p:nvSpPr>
        <p:spPr/>
        <p:txBody>
          <a:bodyPr/>
          <a:lstStyle/>
          <a:p>
            <a:pPr algn="ctr"/>
            <a:fld id="{8F9449BD-D0D0-EB45-8F66-BA21FED04F66}" type="slidenum">
              <a:rPr lang="en-US" smtClean="0"/>
              <a:pPr algn="ctr"/>
              <a:t>81</a:t>
            </a:fld>
            <a:endParaRPr lang="en-US" dirty="0"/>
          </a:p>
        </p:txBody>
      </p:sp>
    </p:spTree>
    <p:extLst>
      <p:ext uri="{BB962C8B-B14F-4D97-AF65-F5344CB8AC3E}">
        <p14:creationId xmlns:p14="http://schemas.microsoft.com/office/powerpoint/2010/main" val="2963812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5B73BF3-FE68-BF40-9E39-11F9A599E851}"/>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implements investment policies and processes that continuously seek to improve the future-fitness of both the financial assets it owns, and any that it manages or controls on behalf of third-party asset owners.</a:t>
            </a:r>
          </a:p>
        </p:txBody>
      </p:sp>
      <p:sp>
        <p:nvSpPr>
          <p:cNvPr id="16" name="Title 15">
            <a:extLst>
              <a:ext uri="{FF2B5EF4-FFF2-40B4-BE49-F238E27FC236}">
                <a16:creationId xmlns:a16="http://schemas.microsoft.com/office/drawing/2014/main" id="{2EE5EC53-012D-D54C-984C-C737664CB821}"/>
              </a:ext>
            </a:extLst>
          </p:cNvPr>
          <p:cNvSpPr>
            <a:spLocks noGrp="1"/>
          </p:cNvSpPr>
          <p:nvPr>
            <p:ph type="title"/>
          </p:nvPr>
        </p:nvSpPr>
        <p:spPr/>
        <p:txBody>
          <a:bodyPr/>
          <a:lstStyle/>
          <a:p>
            <a:r>
              <a:rPr lang="en-GB" dirty="0"/>
              <a:t>BE23: Financial assets safeguard</a:t>
            </a:r>
            <a:br>
              <a:rPr lang="en-GB" dirty="0"/>
            </a:br>
            <a:r>
              <a:rPr lang="en-GB" dirty="0"/>
              <a:t>the pursuit of future-fitness</a:t>
            </a:r>
            <a:br>
              <a:rPr lang="en-GB" dirty="0"/>
            </a:br>
            <a:endParaRPr lang="en-US" dirty="0"/>
          </a:p>
        </p:txBody>
      </p:sp>
      <p:sp>
        <p:nvSpPr>
          <p:cNvPr id="18" name="Text Placeholder 17">
            <a:extLst>
              <a:ext uri="{FF2B5EF4-FFF2-40B4-BE49-F238E27FC236}">
                <a16:creationId xmlns:a16="http://schemas.microsoft.com/office/drawing/2014/main" id="{3C6BAB92-5B95-8F47-BBC2-58FAE2E16FA2}"/>
              </a:ext>
            </a:extLst>
          </p:cNvPr>
          <p:cNvSpPr>
            <a:spLocks noGrp="1"/>
          </p:cNvSpPr>
          <p:nvPr>
            <p:ph type="body" sz="quarter" idx="12"/>
          </p:nvPr>
        </p:nvSpPr>
        <p:spPr/>
        <p:txBody>
          <a:bodyPr/>
          <a:lstStyle/>
          <a:p>
            <a:r>
              <a:rPr lang="en-US" dirty="0"/>
              <a:t> </a:t>
            </a:r>
          </a:p>
        </p:txBody>
      </p:sp>
      <p:sp>
        <p:nvSpPr>
          <p:cNvPr id="7" name="Text Placeholder 6">
            <a:extLst>
              <a:ext uri="{FF2B5EF4-FFF2-40B4-BE49-F238E27FC236}">
                <a16:creationId xmlns:a16="http://schemas.microsoft.com/office/drawing/2014/main" id="{22F77741-0943-4D4E-84A0-D09458E1D288}"/>
              </a:ext>
            </a:extLst>
          </p:cNvPr>
          <p:cNvSpPr>
            <a:spLocks noGrp="1"/>
          </p:cNvSpPr>
          <p:nvPr>
            <p:ph type="body" sz="quarter" idx="10"/>
          </p:nvPr>
        </p:nvSpPr>
        <p:spPr>
          <a:xfrm>
            <a:off x="191343" y="2708919"/>
            <a:ext cx="11493275" cy="3960439"/>
          </a:xfrm>
        </p:spPr>
        <p:txBody>
          <a:bodyPr>
            <a:normAutofit/>
          </a:bodyPr>
          <a:lstStyle/>
          <a:p>
            <a:pPr>
              <a:lnSpc>
                <a:spcPct val="110000"/>
              </a:lnSpc>
              <a:spcBef>
                <a:spcPts val="0"/>
              </a:spcBef>
              <a:spcAft>
                <a:spcPts val="600"/>
              </a:spcAft>
            </a:pPr>
            <a:endParaRPr lang="en-US" sz="1800" dirty="0"/>
          </a:p>
        </p:txBody>
      </p:sp>
      <p:graphicFrame>
        <p:nvGraphicFramePr>
          <p:cNvPr id="3" name="Table 2">
            <a:extLst>
              <a:ext uri="{FF2B5EF4-FFF2-40B4-BE49-F238E27FC236}">
                <a16:creationId xmlns:a16="http://schemas.microsoft.com/office/drawing/2014/main" id="{563B4B0F-582F-1246-9297-FCB6B96BAF8E}"/>
              </a:ext>
            </a:extLst>
          </p:cNvPr>
          <p:cNvGraphicFramePr>
            <a:graphicFrameLocks noGrp="1"/>
          </p:cNvGraphicFramePr>
          <p:nvPr>
            <p:extLst>
              <p:ext uri="{D42A27DB-BD31-4B8C-83A1-F6EECF244321}">
                <p14:modId xmlns:p14="http://schemas.microsoft.com/office/powerpoint/2010/main" val="811761808"/>
              </p:ext>
            </p:extLst>
          </p:nvPr>
        </p:nvGraphicFramePr>
        <p:xfrm>
          <a:off x="6960096" y="260648"/>
          <a:ext cx="4724521" cy="1802147"/>
        </p:xfrm>
        <a:graphic>
          <a:graphicData uri="http://schemas.openxmlformats.org/drawingml/2006/table">
            <a:tbl>
              <a:tblPr bandRow="1">
                <a:tableStyleId>{5C22544A-7EE6-4342-B048-85BDC9FD1C3A}</a:tableStyleId>
              </a:tblPr>
              <a:tblGrid>
                <a:gridCol w="1008484">
                  <a:extLst>
                    <a:ext uri="{9D8B030D-6E8A-4147-A177-3AD203B41FA5}">
                      <a16:colId xmlns:a16="http://schemas.microsoft.com/office/drawing/2014/main" val="20000"/>
                    </a:ext>
                  </a:extLst>
                </a:gridCol>
                <a:gridCol w="1238679">
                  <a:extLst>
                    <a:ext uri="{9D8B030D-6E8A-4147-A177-3AD203B41FA5}">
                      <a16:colId xmlns:a16="http://schemas.microsoft.com/office/drawing/2014/main" val="20001"/>
                    </a:ext>
                  </a:extLst>
                </a:gridCol>
                <a:gridCol w="1238679">
                  <a:extLst>
                    <a:ext uri="{9D8B030D-6E8A-4147-A177-3AD203B41FA5}">
                      <a16:colId xmlns:a16="http://schemas.microsoft.com/office/drawing/2014/main" val="20002"/>
                    </a:ext>
                  </a:extLst>
                </a:gridCol>
                <a:gridCol w="1238679">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WEIGHTING</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DIFFICULTY </a:t>
                      </a:r>
                      <a:br>
                        <a:rPr lang="en-US" sz="1200" b="1" dirty="0">
                          <a:solidFill>
                            <a:schemeClr val="bg1"/>
                          </a:solidFill>
                        </a:rPr>
                      </a:br>
                      <a:r>
                        <a:rPr lang="en-US" sz="1200" b="1" dirty="0">
                          <a:solidFill>
                            <a:schemeClr val="bg1"/>
                          </a:solidFill>
                        </a:rPr>
                        <a:t>LEVEL</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DEPTH OF SOCIETAL IMPACT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DISRUPTION</a:t>
                      </a:r>
                      <a:r>
                        <a:rPr lang="en-US" sz="1200" b="1" baseline="0" dirty="0">
                          <a:solidFill>
                            <a:schemeClr val="bg1"/>
                          </a:solidFill>
                        </a:rPr>
                        <a:t> </a:t>
                      </a:r>
                      <a:br>
                        <a:rPr lang="en-US" sz="1200" b="1" baseline="0" dirty="0">
                          <a:solidFill>
                            <a:schemeClr val="bg1"/>
                          </a:solidFill>
                        </a:rPr>
                      </a:br>
                      <a:r>
                        <a:rPr lang="en-US" sz="1200" b="1" baseline="0" dirty="0">
                          <a:solidFill>
                            <a:schemeClr val="bg1"/>
                          </a:solidFill>
                        </a:rPr>
                        <a:t>RISK</a:t>
                      </a:r>
                      <a:endParaRPr lang="en-US" sz="1200" b="1" dirty="0">
                        <a:solidFill>
                          <a:schemeClr val="bg1"/>
                        </a:solidFil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1</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2</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6606">
                <a:tc>
                  <a:txBody>
                    <a:bodyPr/>
                    <a:lstStyle/>
                    <a:p>
                      <a:pPr marL="0" marR="0" algn="ctr">
                        <a:spcBef>
                          <a:spcPts val="300"/>
                        </a:spcBef>
                        <a:spcAft>
                          <a:spcPts val="0"/>
                        </a:spcAft>
                      </a:pPr>
                      <a:r>
                        <a:rPr lang="en-GB" sz="1600" dirty="0">
                          <a:solidFill>
                            <a:schemeClr val="tx1">
                              <a:lumMod val="65000"/>
                              <a:lumOff val="35000"/>
                            </a:schemeClr>
                          </a:solidFill>
                          <a:effectLst/>
                          <a:latin typeface="Calibri" charset="0"/>
                          <a:ea typeface="Calibri" charset="0"/>
                          <a:cs typeface="Times New Roman" charset="0"/>
                        </a:rPr>
                        <a:t>3</a:t>
                      </a: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5">
            <a:hlinkClick r:id="rId3" action="ppaction://hlinksldjump"/>
            <a:extLst>
              <a:ext uri="{FF2B5EF4-FFF2-40B4-BE49-F238E27FC236}">
                <a16:creationId xmlns:a16="http://schemas.microsoft.com/office/drawing/2014/main" id="{4896C1A2-BD01-7849-AA01-DF37D6843F1E}"/>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2" name="Slide Number Placeholder 1">
            <a:extLst>
              <a:ext uri="{FF2B5EF4-FFF2-40B4-BE49-F238E27FC236}">
                <a16:creationId xmlns:a16="http://schemas.microsoft.com/office/drawing/2014/main" id="{1D97F5DB-C15A-924F-83C0-B94FF3288751}"/>
              </a:ext>
            </a:extLst>
          </p:cNvPr>
          <p:cNvSpPr>
            <a:spLocks noGrp="1"/>
          </p:cNvSpPr>
          <p:nvPr>
            <p:ph type="sldNum" sz="quarter" idx="4"/>
          </p:nvPr>
        </p:nvSpPr>
        <p:spPr/>
        <p:txBody>
          <a:bodyPr/>
          <a:lstStyle/>
          <a:p>
            <a:pPr algn="ctr"/>
            <a:fld id="{8F9449BD-D0D0-EB45-8F66-BA21FED04F66}" type="slidenum">
              <a:rPr lang="en-US" smtClean="0"/>
              <a:pPr algn="ctr"/>
              <a:t>82</a:t>
            </a:fld>
            <a:endParaRPr lang="en-US" dirty="0"/>
          </a:p>
        </p:txBody>
      </p:sp>
    </p:spTree>
    <p:extLst>
      <p:ext uri="{BB962C8B-B14F-4D97-AF65-F5344CB8AC3E}">
        <p14:creationId xmlns:p14="http://schemas.microsoft.com/office/powerpoint/2010/main" val="116977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88ED18C-9181-634E-8756-3A615BB43870}"/>
              </a:ext>
            </a:extLst>
          </p:cNvPr>
          <p:cNvGraphicFramePr>
            <a:graphicFrameLocks noGrp="1"/>
          </p:cNvGraphicFramePr>
          <p:nvPr>
            <p:extLst>
              <p:ext uri="{D42A27DB-BD31-4B8C-83A1-F6EECF244321}">
                <p14:modId xmlns:p14="http://schemas.microsoft.com/office/powerpoint/2010/main" val="1863943148"/>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ALIGNMENT WITH</a:t>
                      </a:r>
                      <a:br>
                        <a:rPr lang="en-US" sz="1200" b="1" dirty="0">
                          <a:solidFill>
                            <a:schemeClr val="bg1"/>
                          </a:solidFill>
                        </a:rPr>
                      </a:br>
                      <a:r>
                        <a:rPr lang="en-US" sz="1200" b="1" dirty="0">
                          <a:solidFill>
                            <a:schemeClr val="bg1"/>
                          </a:solidFill>
                        </a:rPr>
                        <a:t>FUTURE-FIT</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algn="ctr">
                        <a:spcBef>
                          <a:spcPts val="300"/>
                        </a:spcBef>
                        <a:spcAft>
                          <a:spcPts val="0"/>
                        </a:spcAft>
                      </a:pPr>
                      <a:endParaRPr lang="en-GB" sz="1600" dirty="0">
                        <a:solidFill>
                          <a:schemeClr val="tx1">
                            <a:lumMod val="65000"/>
                            <a:lumOff val="35000"/>
                          </a:schemeClr>
                        </a:solidFill>
                        <a:effectLst/>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dirty="0">
                        <a:solidFill>
                          <a:schemeClr val="tx1">
                            <a:lumMod val="65000"/>
                            <a:lumOff val="35000"/>
                          </a:schemeClr>
                        </a:solidFill>
                        <a:effectLst/>
                        <a:latin typeface="Calibri" charset="0"/>
                        <a:ea typeface="Calibri" charset="0"/>
                        <a:cs typeface="Times New Roman" charset="0"/>
                      </a:endParaRPr>
                    </a:p>
                  </a:txBody>
                  <a:tcPr marL="180000" marR="10800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Text Placeholder 16">
            <a:extLst>
              <a:ext uri="{FF2B5EF4-FFF2-40B4-BE49-F238E27FC236}">
                <a16:creationId xmlns:a16="http://schemas.microsoft.com/office/drawing/2014/main" id="{F55D670A-C26A-F14D-B833-061893CE0EBE}"/>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implements investment policies and processes that continuously seek to improve the future-fitness of both the financial assets it owns, and any that it manages or controls on behalf of third-party asset owners.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BE23: Financial assets safeguard</a:t>
            </a:r>
            <a:br>
              <a:rPr lang="en-GB" dirty="0"/>
            </a:br>
            <a:r>
              <a:rPr lang="en-GB" dirty="0"/>
              <a:t>the pursuit of future-fitness</a:t>
            </a:r>
            <a:br>
              <a:rPr lang="en-GB" dirty="0"/>
            </a:br>
            <a:endParaRPr lang="en-US" dirty="0"/>
          </a:p>
        </p:txBody>
      </p:sp>
      <p:sp>
        <p:nvSpPr>
          <p:cNvPr id="13" name="Text Placeholder 12">
            <a:extLst>
              <a:ext uri="{FF2B5EF4-FFF2-40B4-BE49-F238E27FC236}">
                <a16:creationId xmlns:a16="http://schemas.microsoft.com/office/drawing/2014/main" id="{583DBB9D-59A7-8346-A370-77742CC701B9}"/>
              </a:ext>
            </a:extLst>
          </p:cNvPr>
          <p:cNvSpPr>
            <a:spLocks noGrp="1"/>
          </p:cNvSpPr>
          <p:nvPr>
            <p:ph type="body" sz="quarter" idx="10"/>
          </p:nvPr>
        </p:nvSpPr>
        <p:spPr/>
        <p:txBody>
          <a:bodyPr/>
          <a:lstStyle/>
          <a:p>
            <a:pPr>
              <a:spcBef>
                <a:spcPts val="0"/>
              </a:spcBef>
              <a:spcAft>
                <a:spcPts val="600"/>
              </a:spcAft>
            </a:pPr>
            <a:endParaRPr lang="en-GB" sz="1800" dirty="0"/>
          </a:p>
        </p:txBody>
      </p:sp>
      <p:sp>
        <p:nvSpPr>
          <p:cNvPr id="9" name="Rectangle 8">
            <a:hlinkClick r:id="rId3" action="ppaction://hlinksldjump"/>
            <a:extLst>
              <a:ext uri="{FF2B5EF4-FFF2-40B4-BE49-F238E27FC236}">
                <a16:creationId xmlns:a16="http://schemas.microsoft.com/office/drawing/2014/main" id="{96E1B857-6B77-DC4E-B0FE-34F2CDECA389}"/>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37051EB4-4FC9-5F4B-9809-CF640D41D22D}"/>
              </a:ext>
            </a:extLst>
          </p:cNvPr>
          <p:cNvSpPr>
            <a:spLocks noGrp="1"/>
          </p:cNvSpPr>
          <p:nvPr>
            <p:ph type="sldNum" sz="quarter" idx="4"/>
          </p:nvPr>
        </p:nvSpPr>
        <p:spPr/>
        <p:txBody>
          <a:bodyPr/>
          <a:lstStyle/>
          <a:p>
            <a:pPr algn="ctr"/>
            <a:fld id="{8F9449BD-D0D0-EB45-8F66-BA21FED04F66}" type="slidenum">
              <a:rPr lang="en-US" smtClean="0"/>
              <a:pPr algn="ctr"/>
              <a:t>83</a:t>
            </a:fld>
            <a:endParaRPr lang="en-US" dirty="0"/>
          </a:p>
        </p:txBody>
      </p:sp>
    </p:spTree>
    <p:extLst>
      <p:ext uri="{BB962C8B-B14F-4D97-AF65-F5344CB8AC3E}">
        <p14:creationId xmlns:p14="http://schemas.microsoft.com/office/powerpoint/2010/main" val="264064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FEFE31ED-4B2E-8843-A225-76359FC7CD5D}"/>
              </a:ext>
            </a:extLst>
          </p:cNvPr>
          <p:cNvSpPr>
            <a:spLocks noGrp="1"/>
          </p:cNvSpPr>
          <p:nvPr>
            <p:ph type="body" sz="quarter" idx="11"/>
          </p:nvPr>
        </p:nvSpPr>
        <p:spPr/>
        <p:txBody>
          <a:bodyPr/>
          <a:lstStyle/>
          <a:p>
            <a:pPr>
              <a:spcBef>
                <a:spcPts val="0"/>
              </a:spcBef>
            </a:pPr>
            <a:endParaRPr lang="en-GB" dirty="0"/>
          </a:p>
          <a:p>
            <a:pPr>
              <a:spcBef>
                <a:spcPts val="0"/>
              </a:spcBef>
            </a:pPr>
            <a:r>
              <a:rPr lang="en-GB" dirty="0"/>
              <a:t>A Future-Fit Business implements investment policies and processes that continuously seek to improve the future-fitness of both the financial assets it owns, and any that it manages or controls on behalf of third-party asset owners.</a:t>
            </a:r>
          </a:p>
        </p:txBody>
      </p:sp>
      <p:sp>
        <p:nvSpPr>
          <p:cNvPr id="2" name="Title 1">
            <a:extLst>
              <a:ext uri="{FF2B5EF4-FFF2-40B4-BE49-F238E27FC236}">
                <a16:creationId xmlns:a16="http://schemas.microsoft.com/office/drawing/2014/main" id="{78DAA9C1-0003-CE42-8B42-02A35E385B42}"/>
              </a:ext>
            </a:extLst>
          </p:cNvPr>
          <p:cNvSpPr>
            <a:spLocks noGrp="1"/>
          </p:cNvSpPr>
          <p:nvPr>
            <p:ph type="title"/>
          </p:nvPr>
        </p:nvSpPr>
        <p:spPr/>
        <p:txBody>
          <a:bodyPr/>
          <a:lstStyle/>
          <a:p>
            <a:r>
              <a:rPr lang="en-GB" dirty="0"/>
              <a:t>BE23: Financial assets safeguard</a:t>
            </a:r>
            <a:br>
              <a:rPr lang="en-GB" dirty="0"/>
            </a:br>
            <a:r>
              <a:rPr lang="en-GB" dirty="0"/>
              <a:t>the pursuit of future-fitness</a:t>
            </a:r>
            <a:endParaRPr lang="en-US" dirty="0"/>
          </a:p>
        </p:txBody>
      </p:sp>
      <p:sp>
        <p:nvSpPr>
          <p:cNvPr id="9" name="Text Placeholder 8">
            <a:extLst>
              <a:ext uri="{FF2B5EF4-FFF2-40B4-BE49-F238E27FC236}">
                <a16:creationId xmlns:a16="http://schemas.microsoft.com/office/drawing/2014/main" id="{20CA4FA7-2E6A-2F4B-BD40-EB6E38439FA3}"/>
              </a:ext>
            </a:extLst>
          </p:cNvPr>
          <p:cNvSpPr>
            <a:spLocks noGrp="1"/>
          </p:cNvSpPr>
          <p:nvPr>
            <p:ph type="body" sz="quarter" idx="10"/>
          </p:nvPr>
        </p:nvSpPr>
        <p:spPr/>
        <p:txBody>
          <a:bodyPr/>
          <a:lstStyle/>
          <a:p>
            <a:pPr>
              <a:spcBef>
                <a:spcPts val="0"/>
              </a:spcBef>
              <a:spcAft>
                <a:spcPts val="600"/>
              </a:spcAft>
            </a:pPr>
            <a:endParaRPr lang="en-US" sz="1800" dirty="0"/>
          </a:p>
        </p:txBody>
      </p:sp>
      <p:graphicFrame>
        <p:nvGraphicFramePr>
          <p:cNvPr id="5" name="Table 4">
            <a:extLst>
              <a:ext uri="{FF2B5EF4-FFF2-40B4-BE49-F238E27FC236}">
                <a16:creationId xmlns:a16="http://schemas.microsoft.com/office/drawing/2014/main" id="{06161C55-2ADD-764E-96B1-BB7659C3D4B1}"/>
              </a:ext>
            </a:extLst>
          </p:cNvPr>
          <p:cNvGraphicFramePr>
            <a:graphicFrameLocks noGrp="1"/>
          </p:cNvGraphicFramePr>
          <p:nvPr>
            <p:extLst>
              <p:ext uri="{D42A27DB-BD31-4B8C-83A1-F6EECF244321}">
                <p14:modId xmlns:p14="http://schemas.microsoft.com/office/powerpoint/2010/main" val="1815308523"/>
              </p:ext>
            </p:extLst>
          </p:nvPr>
        </p:nvGraphicFramePr>
        <p:xfrm>
          <a:off x="6960096" y="260648"/>
          <a:ext cx="4724522" cy="1802147"/>
        </p:xfrm>
        <a:graphic>
          <a:graphicData uri="http://schemas.openxmlformats.org/drawingml/2006/table">
            <a:tbl>
              <a:tblPr bandRow="1">
                <a:tableStyleId>{5C22544A-7EE6-4342-B048-85BDC9FD1C3A}</a:tableStyleId>
              </a:tblPr>
              <a:tblGrid>
                <a:gridCol w="1447944">
                  <a:extLst>
                    <a:ext uri="{9D8B030D-6E8A-4147-A177-3AD203B41FA5}">
                      <a16:colId xmlns:a16="http://schemas.microsoft.com/office/drawing/2014/main" val="20000"/>
                    </a:ext>
                  </a:extLst>
                </a:gridCol>
                <a:gridCol w="3276578">
                  <a:extLst>
                    <a:ext uri="{9D8B030D-6E8A-4147-A177-3AD203B41FA5}">
                      <a16:colId xmlns:a16="http://schemas.microsoft.com/office/drawing/2014/main" val="20003"/>
                    </a:ext>
                  </a:extLst>
                </a:gridCol>
              </a:tblGrid>
              <a:tr h="462329">
                <a:tc>
                  <a:txBody>
                    <a:bodyPr/>
                    <a:lstStyle/>
                    <a:p>
                      <a:pPr algn="ctr">
                        <a:spcAft>
                          <a:spcPts val="0"/>
                        </a:spcAft>
                      </a:pPr>
                      <a:r>
                        <a:rPr lang="en-US" sz="1200" b="1" dirty="0">
                          <a:solidFill>
                            <a:schemeClr val="bg1"/>
                          </a:solidFill>
                        </a:rPr>
                        <a:t>ACTION</a:t>
                      </a:r>
                      <a:br>
                        <a:rPr lang="en-US" sz="1200" b="1" dirty="0">
                          <a:solidFill>
                            <a:schemeClr val="bg1"/>
                          </a:solidFill>
                        </a:rPr>
                      </a:br>
                      <a:r>
                        <a:rPr lang="en-US" sz="1200" b="1" dirty="0">
                          <a:solidFill>
                            <a:schemeClr val="bg1"/>
                          </a:solidFill>
                        </a:rPr>
                        <a:t>NEEDED</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spcAft>
                          <a:spcPts val="0"/>
                        </a:spcAft>
                      </a:pPr>
                      <a:r>
                        <a:rPr lang="en-US" sz="1200" b="1" dirty="0">
                          <a:solidFill>
                            <a:schemeClr val="bg1"/>
                          </a:solidFill>
                        </a:rPr>
                        <a:t>SUMMARY</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339818">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endParaRPr kumimoji="0" lang="en-GB" sz="1600" b="0" i="0" u="none" strike="noStrike" kern="1200" cap="none" spc="0" normalizeH="0" baseline="0" noProof="0" dirty="0">
                        <a:ln>
                          <a:noFill/>
                        </a:ln>
                        <a:solidFill>
                          <a:srgbClr val="000000">
                            <a:lumMod val="65000"/>
                            <a:lumOff val="35000"/>
                          </a:srgbClr>
                        </a:solidFill>
                        <a:effectLst/>
                        <a:uLnTx/>
                        <a:uFillTx/>
                        <a:latin typeface="Calibri" charset="0"/>
                        <a:ea typeface="Calibri" charset="0"/>
                        <a:cs typeface="Times New Roman" charset="0"/>
                      </a:endParaRPr>
                    </a:p>
                  </a:txBody>
                  <a:tcPr marL="68580" marR="68580" marT="72000" marB="72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300"/>
                        </a:spcBef>
                        <a:spcAft>
                          <a:spcPts val="0"/>
                        </a:spcAft>
                      </a:pPr>
                      <a:endParaRPr lang="en-GB" sz="1600" b="0" i="0" dirty="0">
                        <a:solidFill>
                          <a:schemeClr val="tx1">
                            <a:lumMod val="65000"/>
                            <a:lumOff val="35000"/>
                          </a:schemeClr>
                        </a:solidFill>
                        <a:effectLst/>
                        <a:latin typeface="Calibri" charset="0"/>
                        <a:ea typeface="Calibri" charset="0"/>
                        <a:cs typeface="Times New Roman" charset="0"/>
                      </a:endParaRPr>
                    </a:p>
                  </a:txBody>
                  <a:tcPr marL="180000" marR="108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Rectangle 6">
            <a:hlinkClick r:id="rId2" action="ppaction://hlinksldjump"/>
            <a:extLst>
              <a:ext uri="{FF2B5EF4-FFF2-40B4-BE49-F238E27FC236}">
                <a16:creationId xmlns:a16="http://schemas.microsoft.com/office/drawing/2014/main" id="{4C7D64A8-07FA-7F40-AE22-171981C11BEC}"/>
              </a:ext>
            </a:extLst>
          </p:cNvPr>
          <p:cNvSpPr/>
          <p:nvPr/>
        </p:nvSpPr>
        <p:spPr>
          <a:xfrm>
            <a:off x="11323" y="3189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75000"/>
                  </a:schemeClr>
                </a:solidFill>
              </a:rPr>
              <a:t>≪</a:t>
            </a:r>
            <a:endParaRPr lang="en-US" dirty="0">
              <a:solidFill>
                <a:schemeClr val="bg1">
                  <a:lumMod val="75000"/>
                </a:schemeClr>
              </a:solidFill>
            </a:endParaRPr>
          </a:p>
        </p:txBody>
      </p:sp>
      <p:sp>
        <p:nvSpPr>
          <p:cNvPr id="3" name="Slide Number Placeholder 2">
            <a:extLst>
              <a:ext uri="{FF2B5EF4-FFF2-40B4-BE49-F238E27FC236}">
                <a16:creationId xmlns:a16="http://schemas.microsoft.com/office/drawing/2014/main" id="{3E0C14A3-561F-9546-A617-CA8E3F6B9D2D}"/>
              </a:ext>
            </a:extLst>
          </p:cNvPr>
          <p:cNvSpPr>
            <a:spLocks noGrp="1"/>
          </p:cNvSpPr>
          <p:nvPr>
            <p:ph type="sldNum" sz="quarter" idx="4"/>
          </p:nvPr>
        </p:nvSpPr>
        <p:spPr/>
        <p:txBody>
          <a:bodyPr/>
          <a:lstStyle/>
          <a:p>
            <a:pPr algn="ctr"/>
            <a:fld id="{8F9449BD-D0D0-EB45-8F66-BA21FED04F66}" type="slidenum">
              <a:rPr lang="en-US" smtClean="0"/>
              <a:pPr algn="ctr"/>
              <a:t>84</a:t>
            </a:fld>
            <a:endParaRPr lang="en-US" dirty="0"/>
          </a:p>
        </p:txBody>
      </p:sp>
    </p:spTree>
    <p:extLst>
      <p:ext uri="{BB962C8B-B14F-4D97-AF65-F5344CB8AC3E}">
        <p14:creationId xmlns:p14="http://schemas.microsoft.com/office/powerpoint/2010/main" val="134306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0C729D-0D67-9E4E-8F75-7663110B274C}"/>
              </a:ext>
            </a:extLst>
          </p:cNvPr>
          <p:cNvSpPr/>
          <p:nvPr/>
        </p:nvSpPr>
        <p:spPr>
          <a:xfrm>
            <a:off x="2448272" y="5013176"/>
            <a:ext cx="5735960" cy="115416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charset="0"/>
                <a:ea typeface="Calibri" charset="0"/>
                <a:cs typeface="Calibri" charset="0"/>
              </a:rPr>
              <a:t>Copyright </a:t>
            </a:r>
            <a:r>
              <a:rPr kumimoji="0" lang="de-DE" sz="1600" b="1" i="0" u="none" strike="noStrike" kern="1200" cap="none" spc="0" normalizeH="0" baseline="0" noProof="0" dirty="0">
                <a:ln>
                  <a:noFill/>
                </a:ln>
                <a:solidFill>
                  <a:srgbClr val="FFFFFF"/>
                </a:solidFill>
                <a:effectLst/>
                <a:uLnTx/>
                <a:uFillTx/>
                <a:latin typeface="Calibri" charset="0"/>
                <a:ea typeface="Calibri" charset="0"/>
                <a:cs typeface="Calibri" charset="0"/>
              </a:rPr>
              <a:t>© Future-Fit Foundation, </a:t>
            </a:r>
            <a:r>
              <a:rPr kumimoji="0" lang="en-US" sz="1600" b="1" i="0" u="none" strike="noStrike" kern="1200" cap="none" spc="0" normalizeH="0" baseline="0" noProof="0" dirty="0">
                <a:ln>
                  <a:noFill/>
                </a:ln>
                <a:solidFill>
                  <a:srgbClr val="FFFFFF"/>
                </a:solidFill>
                <a:effectLst/>
                <a:uLnTx/>
                <a:uFillTx/>
                <a:latin typeface="Calibri" charset="0"/>
                <a:ea typeface="Calibri" charset="0"/>
                <a:cs typeface="Calibri" charset="0"/>
              </a:rPr>
              <a:t>July 2023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Future-Fit Foundation creates free tools to help companies and investors respond to today's biggest challenges in ways that</a:t>
            </a:r>
            <a:b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create long-term value for themselves and society as a whole.</a:t>
            </a:r>
            <a:endPar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05CCF80-C62E-3C4C-BE2B-D16BD0E696FC}"/>
              </a:ext>
            </a:extLst>
          </p:cNvPr>
          <p:cNvPicPr>
            <a:picLocks noChangeAspect="1"/>
          </p:cNvPicPr>
          <p:nvPr/>
        </p:nvPicPr>
        <p:blipFill>
          <a:blip r:embed="rId2"/>
          <a:srcRect/>
          <a:stretch/>
        </p:blipFill>
        <p:spPr>
          <a:xfrm>
            <a:off x="1127448" y="1010805"/>
            <a:ext cx="4483100" cy="1242924"/>
          </a:xfrm>
          <a:prstGeom prst="rect">
            <a:avLst/>
          </a:prstGeom>
        </p:spPr>
      </p:pic>
    </p:spTree>
    <p:extLst>
      <p:ext uri="{BB962C8B-B14F-4D97-AF65-F5344CB8AC3E}">
        <p14:creationId xmlns:p14="http://schemas.microsoft.com/office/powerpoint/2010/main" val="356011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32FFD-E9A0-C142-8668-5AAA6E564554}"/>
              </a:ext>
            </a:extLst>
          </p:cNvPr>
          <p:cNvSpPr>
            <a:spLocks noGrp="1"/>
          </p:cNvSpPr>
          <p:nvPr>
            <p:ph type="title"/>
          </p:nvPr>
        </p:nvSpPr>
        <p:spPr>
          <a:xfrm>
            <a:off x="266400" y="230400"/>
            <a:ext cx="11080800" cy="403200"/>
          </a:xfrm>
        </p:spPr>
        <p:txBody>
          <a:bodyPr/>
          <a:lstStyle/>
          <a:p>
            <a:r>
              <a:rPr lang="en-GB" sz="2800" dirty="0"/>
              <a:t>The following source documents referenced in the assessment…</a:t>
            </a:r>
            <a:endParaRPr lang="en-US" sz="2800" dirty="0"/>
          </a:p>
        </p:txBody>
      </p:sp>
      <p:graphicFrame>
        <p:nvGraphicFramePr>
          <p:cNvPr id="4" name="Table 3">
            <a:extLst>
              <a:ext uri="{FF2B5EF4-FFF2-40B4-BE49-F238E27FC236}">
                <a16:creationId xmlns:a16="http://schemas.microsoft.com/office/drawing/2014/main" id="{16B0A172-E125-AD40-AE69-B684972A33EB}"/>
              </a:ext>
            </a:extLst>
          </p:cNvPr>
          <p:cNvGraphicFramePr>
            <a:graphicFrameLocks noGrp="1"/>
          </p:cNvGraphicFramePr>
          <p:nvPr>
            <p:extLst>
              <p:ext uri="{D42A27DB-BD31-4B8C-83A1-F6EECF244321}">
                <p14:modId xmlns:p14="http://schemas.microsoft.com/office/powerpoint/2010/main" val="2473186530"/>
              </p:ext>
            </p:extLst>
          </p:nvPr>
        </p:nvGraphicFramePr>
        <p:xfrm>
          <a:off x="191344" y="1124744"/>
          <a:ext cx="5661353" cy="4898799"/>
        </p:xfrm>
        <a:graphic>
          <a:graphicData uri="http://schemas.openxmlformats.org/drawingml/2006/table">
            <a:tbl>
              <a:tblPr firstRow="1" bandRow="1">
                <a:tableStyleId>{5C22544A-7EE6-4342-B048-85BDC9FD1C3A}</a:tableStyleId>
              </a:tblPr>
              <a:tblGrid>
                <a:gridCol w="4152288">
                  <a:extLst>
                    <a:ext uri="{9D8B030D-6E8A-4147-A177-3AD203B41FA5}">
                      <a16:colId xmlns:a16="http://schemas.microsoft.com/office/drawing/2014/main" val="470450919"/>
                    </a:ext>
                  </a:extLst>
                </a:gridCol>
                <a:gridCol w="1509065">
                  <a:extLst>
                    <a:ext uri="{9D8B030D-6E8A-4147-A177-3AD203B41FA5}">
                      <a16:colId xmlns:a16="http://schemas.microsoft.com/office/drawing/2014/main" val="2661761546"/>
                    </a:ext>
                  </a:extLst>
                </a:gridCol>
              </a:tblGrid>
              <a:tr h="580794">
                <a:tc>
                  <a:txBody>
                    <a:bodyPr/>
                    <a:lstStyle/>
                    <a:p>
                      <a:r>
                        <a:rPr lang="en-GB" sz="1800" b="1" dirty="0">
                          <a:solidFill>
                            <a:schemeClr val="bg1"/>
                          </a:solidFill>
                        </a:rPr>
                        <a:t>Document name or description</a:t>
                      </a:r>
                      <a:endParaRPr lang="en-US" sz="1800" b="1" dirty="0">
                        <a:solidFill>
                          <a:schemeClr val="bg1"/>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r>
                        <a:rPr lang="en-GB" sz="1800" b="1" dirty="0">
                          <a:solidFill>
                            <a:schemeClr val="bg1"/>
                          </a:solidFill>
                        </a:rPr>
                        <a:t>Reference</a:t>
                      </a:r>
                      <a:endParaRPr lang="en-US" sz="1800" b="1" dirty="0">
                        <a:solidFill>
                          <a:schemeClr val="bg1"/>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118312011"/>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43822309"/>
                  </a:ext>
                </a:extLst>
              </a:tr>
              <a:tr h="6102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61990595"/>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605580498"/>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17406876"/>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085400536"/>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05423478"/>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517691831"/>
                  </a:ext>
                </a:extLst>
              </a:tr>
              <a:tr h="52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62917757"/>
                  </a:ext>
                </a:extLst>
              </a:tr>
            </a:tbl>
          </a:graphicData>
        </a:graphic>
      </p:graphicFrame>
      <p:graphicFrame>
        <p:nvGraphicFramePr>
          <p:cNvPr id="5" name="Table 4">
            <a:extLst>
              <a:ext uri="{FF2B5EF4-FFF2-40B4-BE49-F238E27FC236}">
                <a16:creationId xmlns:a16="http://schemas.microsoft.com/office/drawing/2014/main" id="{C26EF33A-AE27-D644-9988-FBC0DDADF34D}"/>
              </a:ext>
            </a:extLst>
          </p:cNvPr>
          <p:cNvGraphicFramePr>
            <a:graphicFrameLocks noGrp="1"/>
          </p:cNvGraphicFramePr>
          <p:nvPr>
            <p:extLst>
              <p:ext uri="{D42A27DB-BD31-4B8C-83A1-F6EECF244321}">
                <p14:modId xmlns:p14="http://schemas.microsoft.com/office/powerpoint/2010/main" val="1405442136"/>
              </p:ext>
            </p:extLst>
          </p:nvPr>
        </p:nvGraphicFramePr>
        <p:xfrm>
          <a:off x="6141897" y="1124745"/>
          <a:ext cx="5463683" cy="4909170"/>
        </p:xfrm>
        <a:graphic>
          <a:graphicData uri="http://schemas.openxmlformats.org/drawingml/2006/table">
            <a:tbl>
              <a:tblPr firstRow="1" bandRow="1">
                <a:tableStyleId>{5C22544A-7EE6-4342-B048-85BDC9FD1C3A}</a:tableStyleId>
              </a:tblPr>
              <a:tblGrid>
                <a:gridCol w="4184399">
                  <a:extLst>
                    <a:ext uri="{9D8B030D-6E8A-4147-A177-3AD203B41FA5}">
                      <a16:colId xmlns:a16="http://schemas.microsoft.com/office/drawing/2014/main" val="470450919"/>
                    </a:ext>
                  </a:extLst>
                </a:gridCol>
                <a:gridCol w="1279284">
                  <a:extLst>
                    <a:ext uri="{9D8B030D-6E8A-4147-A177-3AD203B41FA5}">
                      <a16:colId xmlns:a16="http://schemas.microsoft.com/office/drawing/2014/main" val="2661761546"/>
                    </a:ext>
                  </a:extLst>
                </a:gridCol>
              </a:tblGrid>
              <a:tr h="561538">
                <a:tc>
                  <a:txBody>
                    <a:bodyPr/>
                    <a:lstStyle/>
                    <a:p>
                      <a:r>
                        <a:rPr lang="en-GB" sz="1800" b="1" dirty="0">
                          <a:solidFill>
                            <a:schemeClr val="bg1"/>
                          </a:solidFill>
                        </a:rPr>
                        <a:t>Document name or description</a:t>
                      </a:r>
                      <a:endParaRPr lang="en-US" sz="1800" b="1" dirty="0">
                        <a:solidFill>
                          <a:schemeClr val="bg1"/>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r>
                        <a:rPr lang="en-GB" sz="1800" b="1" dirty="0">
                          <a:solidFill>
                            <a:schemeClr val="bg1"/>
                          </a:solidFill>
                        </a:rPr>
                        <a:t>Reference</a:t>
                      </a:r>
                      <a:endParaRPr lang="en-US" sz="1800" b="1" dirty="0">
                        <a:solidFill>
                          <a:schemeClr val="bg1"/>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118312011"/>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43822309"/>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838308"/>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361990595"/>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5580498"/>
                  </a:ext>
                </a:extLst>
              </a:tr>
              <a:tr h="602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217406876"/>
                  </a:ext>
                </a:extLst>
              </a:tr>
              <a:tr h="602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85400536"/>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105423478"/>
                  </a:ext>
                </a:extLst>
              </a:tr>
              <a:tr h="523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50000"/>
                            <a:lumOff val="50000"/>
                          </a:schemeClr>
                        </a:solidFill>
                        <a:latin typeface="+mn-lt"/>
                        <a:ea typeface="+mn-ea"/>
                        <a:cs typeface="+mn-cs"/>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dirty="0">
                        <a:solidFill>
                          <a:schemeClr val="tx1">
                            <a:lumMod val="50000"/>
                            <a:lumOff val="50000"/>
                          </a:schemeClr>
                        </a:solidFill>
                      </a:endParaRPr>
                    </a:p>
                  </a:txBody>
                  <a:tcPr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517691831"/>
                  </a:ext>
                </a:extLst>
              </a:tr>
            </a:tbl>
          </a:graphicData>
        </a:graphic>
      </p:graphicFrame>
    </p:spTree>
    <p:extLst>
      <p:ext uri="{BB962C8B-B14F-4D97-AF65-F5344CB8AC3E}">
        <p14:creationId xmlns:p14="http://schemas.microsoft.com/office/powerpoint/2010/main" val="3671812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FFF Template Final">
      <a:dk1>
        <a:srgbClr val="000000"/>
      </a:dk1>
      <a:lt1>
        <a:srgbClr val="FFFFFF"/>
      </a:lt1>
      <a:dk2>
        <a:srgbClr val="58B2CB"/>
      </a:dk2>
      <a:lt2>
        <a:srgbClr val="FF9100"/>
      </a:lt2>
      <a:accent1>
        <a:srgbClr val="00AE4C"/>
      </a:accent1>
      <a:accent2>
        <a:srgbClr val="B7AE36"/>
      </a:accent2>
      <a:accent3>
        <a:srgbClr val="EB6A7B"/>
      </a:accent3>
      <a:accent4>
        <a:srgbClr val="58BCB4"/>
      </a:accent4>
      <a:accent5>
        <a:srgbClr val="845FA8"/>
      </a:accent5>
      <a:accent6>
        <a:srgbClr val="EC7354"/>
      </a:accent6>
      <a:hlink>
        <a:srgbClr val="358EAE"/>
      </a:hlink>
      <a:folHlink>
        <a:srgbClr val="358EA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 Check Template" id="{57B11823-D2E7-A14B-886F-B5EB74D4F949}" vid="{7B139122-AFD5-C149-BF28-5A4C509D3C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5065</Words>
  <Application>Microsoft Macintosh PowerPoint</Application>
  <PresentationFormat>Widescreen</PresentationFormat>
  <Paragraphs>1051</Paragraphs>
  <Slides>85</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85</vt:i4>
      </vt:variant>
    </vt:vector>
  </HeadingPairs>
  <TitlesOfParts>
    <vt:vector size="89" baseType="lpstr">
      <vt:lpstr>Arial</vt:lpstr>
      <vt:lpstr>Calibri</vt:lpstr>
      <vt:lpstr>Calibri Light</vt:lpstr>
      <vt:lpstr>Office Theme</vt:lpstr>
      <vt:lpstr>[Company] Health Check</vt:lpstr>
      <vt:lpstr>Table of Contents</vt:lpstr>
      <vt:lpstr>Assessment methodology</vt:lpstr>
      <vt:lpstr>Assessment methodology: Overview</vt:lpstr>
      <vt:lpstr>Step 1: Assess the attention required for each Break-Even Goal</vt:lpstr>
      <vt:lpstr>Step 2: Assess alignment between current ambitions and Break-Even Goals</vt:lpstr>
      <vt:lpstr>Step 3: Assess where action is most beneficial</vt:lpstr>
      <vt:lpstr>Source documents</vt:lpstr>
      <vt:lpstr>The following source documents referenced in the assessment…</vt:lpstr>
      <vt:lpstr>Executive summary</vt:lpstr>
      <vt:lpstr>High-level reflections on [Company]’s current position</vt:lpstr>
      <vt:lpstr>High-level reflections on [Company]’s current position</vt:lpstr>
      <vt:lpstr>Assessment Summary</vt:lpstr>
      <vt:lpstr>Assessment Summary</vt:lpstr>
      <vt:lpstr>Assessment details Break-Even Goals</vt:lpstr>
      <vt:lpstr>BE01: Energy is from renewable sources</vt:lpstr>
      <vt:lpstr>BE01: Energy is from renewable sources</vt:lpstr>
      <vt:lpstr>BE01: Energy is from renewable sources</vt:lpstr>
      <vt:lpstr>BE02: Water use is environmentally responsible and socially equitable</vt:lpstr>
      <vt:lpstr>BE02: Water use is environmentally responsible and socially equitable</vt:lpstr>
      <vt:lpstr>BE02: Water use is environmentally responsible and socially equitable</vt:lpstr>
      <vt:lpstr>BE03: Natural resources are managed to respect the welfare of ecosystems, people and animals</vt:lpstr>
      <vt:lpstr>BE03: Natural resources are managed to respect the welfare of ecosystems, people and animals</vt:lpstr>
      <vt:lpstr>BE03: Natural resources are managed to respect the welfare of ecosystems, people and animals</vt:lpstr>
      <vt:lpstr>BE04: Procurement safeguards the pursuit of future-fitness</vt:lpstr>
      <vt:lpstr>BE04: Procurement safeguards the pursuit of future-fitness</vt:lpstr>
      <vt:lpstr>BE04: Procurement safeguards the pursuit of future-fitness</vt:lpstr>
      <vt:lpstr>BE05: Operational emissions do not harm people or the environment</vt:lpstr>
      <vt:lpstr>BE05: Operational emissions do not harm people or the environment</vt:lpstr>
      <vt:lpstr>BE05: Operational emissions do not harm people or the environment</vt:lpstr>
      <vt:lpstr>BE06: Operations emit no greenhouse gases</vt:lpstr>
      <vt:lpstr>BE06: Operations emit no greenhouse gases</vt:lpstr>
      <vt:lpstr>BE06: Operations emit no greenhouse gases</vt:lpstr>
      <vt:lpstr>BE07: Operational waste is eliminated</vt:lpstr>
      <vt:lpstr>BE07: Operational waste is eliminated</vt:lpstr>
      <vt:lpstr>BE07: Operational waste is eliminated</vt:lpstr>
      <vt:lpstr>BE08: Operations do not encroach on ecosystems or communities</vt:lpstr>
      <vt:lpstr>BE08: Operations do not encroach on  ecosystems or communities</vt:lpstr>
      <vt:lpstr>BE08: Operations do not encroach on ecosystems or communities</vt:lpstr>
      <vt:lpstr>BE09: Community health is safeguarded</vt:lpstr>
      <vt:lpstr>BE09: Community health is safeguarded</vt:lpstr>
      <vt:lpstr>BE09: Community health is safeguarded</vt:lpstr>
      <vt:lpstr>BE10: Employee health is safeguarded</vt:lpstr>
      <vt:lpstr>BE10: Employee health is safeguarded</vt:lpstr>
      <vt:lpstr>BE10: Employee health is safeguarded</vt:lpstr>
      <vt:lpstr>BE11: Employees are paid at least a living wage</vt:lpstr>
      <vt:lpstr>BE11: Employees are paid at least a living wage</vt:lpstr>
      <vt:lpstr>BE11: Employees are paid at least a living wage</vt:lpstr>
      <vt:lpstr>BE12: Employees are subject to fair employment terms </vt:lpstr>
      <vt:lpstr>BE12: Employees are subject to fair employment terms</vt:lpstr>
      <vt:lpstr>BE12: Employees are subject to fair employment terms</vt:lpstr>
      <vt:lpstr>BE13: Employees are not subject to discrimination </vt:lpstr>
      <vt:lpstr>BE13: Employees are not subject to discrimination</vt:lpstr>
      <vt:lpstr>BE13: Employees are not subject to discrimination</vt:lpstr>
      <vt:lpstr>BE14: Employee concerns are actively solicited, impartially judged and transparently addressed</vt:lpstr>
      <vt:lpstr>BE14: Employee concerns are actively solicited, impartially judged and transparently addressed</vt:lpstr>
      <vt:lpstr>BE14: Employee concerns are actively solicited, impartially judged and transparently addressed</vt:lpstr>
      <vt:lpstr>BE15: Product communications are honest, ethical, and promote responsible use</vt:lpstr>
      <vt:lpstr>BE15: Product communications are honest, ethical, and promote responsible use</vt:lpstr>
      <vt:lpstr>BE15: Product communications are honest, ethical, and promote responsible use</vt:lpstr>
      <vt:lpstr>BE16: Product concerns are actively solicited, impartially judged and transparently addressed</vt:lpstr>
      <vt:lpstr>BE16: Product concerns are actively solicited, impartially judged and transparently addressed</vt:lpstr>
      <vt:lpstr>BE16: Product concerns are actively solicited, impartially judged and transparently addressed</vt:lpstr>
      <vt:lpstr>BE17: Products do not harm people or the environment </vt:lpstr>
      <vt:lpstr>BE17: Products do not harm people or the environment </vt:lpstr>
      <vt:lpstr>BE17: Products do not harm people or the environment </vt:lpstr>
      <vt:lpstr>BE18: Products emit no greenhouse gases </vt:lpstr>
      <vt:lpstr>BE18: Products emit no greenhouse gases </vt:lpstr>
      <vt:lpstr>BE18: Products emit no greenhouse gases</vt:lpstr>
      <vt:lpstr>BE19: Products can be repurposed</vt:lpstr>
      <vt:lpstr>BE19: Products can be repurposed</vt:lpstr>
      <vt:lpstr>BE19: Products can be repurposed</vt:lpstr>
      <vt:lpstr>BE20: Business is conducted ethically</vt:lpstr>
      <vt:lpstr>BE20: Business is conducted ethically</vt:lpstr>
      <vt:lpstr>BE20: Business is conducted ethically</vt:lpstr>
      <vt:lpstr>BE21: The right tax is paid in the right place at the right time</vt:lpstr>
      <vt:lpstr>BE21: The right tax is paid in the right place at the right time</vt:lpstr>
      <vt:lpstr>BE21: The right tax is paid in the right place at the right time</vt:lpstr>
      <vt:lpstr>BE22: Lobbying and advocacy safeguard the pursuit of future-fitness</vt:lpstr>
      <vt:lpstr>BE22: Lobbying and advocacy safeguard the pursuit of future-fitness</vt:lpstr>
      <vt:lpstr>BE22: Lobbying and advocacy safeguard the pursuit of future-fitness</vt:lpstr>
      <vt:lpstr>BE23: Financial assets safeguard the pursuit of future-fitness </vt:lpstr>
      <vt:lpstr>BE23: Financial assets safeguard the pursuit of future-fitness </vt:lpstr>
      <vt:lpstr>BE23: Financial assets safeguard the pursuit of future-fitness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Health Check</dc:title>
  <dc:creator>Stephanie Williams</dc:creator>
  <cp:lastModifiedBy>Alisa Smirnova</cp:lastModifiedBy>
  <cp:revision>14</cp:revision>
  <cp:lastPrinted>2019-06-06T10:21:57Z</cp:lastPrinted>
  <dcterms:created xsi:type="dcterms:W3CDTF">2019-09-05T14:34:14Z</dcterms:created>
  <dcterms:modified xsi:type="dcterms:W3CDTF">2023-08-01T11:13:37Z</dcterms:modified>
</cp:coreProperties>
</file>